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A3A940-9F66-44D9-BEBC-E2A3D7ECCA54}" type="datetimeFigureOut">
              <a:rPr lang="en-AU" smtClean="0"/>
              <a:t>21/02/2016</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F8B595-BCC0-4BD9-8FAA-A9D6C810D367}" type="slidenum">
              <a:rPr lang="en-AU" smtClean="0"/>
              <a:t>‹#›</a:t>
            </a:fld>
            <a:endParaRPr lang="en-AU"/>
          </a:p>
        </p:txBody>
      </p:sp>
    </p:spTree>
    <p:extLst>
      <p:ext uri="{BB962C8B-B14F-4D97-AF65-F5344CB8AC3E}">
        <p14:creationId xmlns:p14="http://schemas.microsoft.com/office/powerpoint/2010/main" val="2308067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EF8B595-BCC0-4BD9-8FAA-A9D6C810D367}" type="slidenum">
              <a:rPr lang="en-AU" smtClean="0"/>
              <a:t>4</a:t>
            </a:fld>
            <a:endParaRPr lang="en-AU"/>
          </a:p>
        </p:txBody>
      </p:sp>
    </p:spTree>
    <p:extLst>
      <p:ext uri="{BB962C8B-B14F-4D97-AF65-F5344CB8AC3E}">
        <p14:creationId xmlns:p14="http://schemas.microsoft.com/office/powerpoint/2010/main" val="2778052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FE35B9D-AEA5-49F8-96FC-6FE382558BF8}" type="datetimeFigureOut">
              <a:rPr lang="en-AU" smtClean="0">
                <a:solidFill>
                  <a:srgbClr val="575F6D"/>
                </a:solidFill>
              </a:rPr>
              <a:pPr/>
              <a:t>18/02/2016</a:t>
            </a:fld>
            <a:endParaRPr lang="en-AU">
              <a:solidFill>
                <a:srgbClr val="575F6D"/>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AU">
              <a:solidFill>
                <a:srgbClr val="575F6D"/>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bwMode="auto">
          <a:xfrm>
            <a:off x="1325544" y="4928702"/>
            <a:ext cx="609600" cy="517524"/>
          </a:xfrm>
        </p:spPr>
        <p:txBody>
          <a:bodyPr/>
          <a:lstStyle/>
          <a:p>
            <a:fld id="{163AA3BF-4C27-4277-9144-005FB26B57D6}" type="slidenum">
              <a:rPr lang="en-AU" smtClean="0"/>
              <a:pPr/>
              <a:t>‹#›</a:t>
            </a:fld>
            <a:endParaRPr lang="en-AU"/>
          </a:p>
        </p:txBody>
      </p:sp>
    </p:spTree>
    <p:extLst>
      <p:ext uri="{BB962C8B-B14F-4D97-AF65-F5344CB8AC3E}">
        <p14:creationId xmlns:p14="http://schemas.microsoft.com/office/powerpoint/2010/main" val="399338173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E35B9D-AEA5-49F8-96FC-6FE382558BF8}" type="datetimeFigureOut">
              <a:rPr lang="en-AU" smtClean="0">
                <a:solidFill>
                  <a:srgbClr val="575F6D"/>
                </a:solidFill>
              </a:rPr>
              <a:pPr/>
              <a:t>18/02/2016</a:t>
            </a:fld>
            <a:endParaRPr lang="en-AU">
              <a:solidFill>
                <a:srgbClr val="575F6D"/>
              </a:solidFill>
            </a:endParaRPr>
          </a:p>
        </p:txBody>
      </p:sp>
      <p:sp>
        <p:nvSpPr>
          <p:cNvPr id="5" name="Footer Placeholder 4"/>
          <p:cNvSpPr>
            <a:spLocks noGrp="1"/>
          </p:cNvSpPr>
          <p:nvPr>
            <p:ph type="ftr" sz="quarter" idx="11"/>
          </p:nvPr>
        </p:nvSpPr>
        <p:spPr/>
        <p:txBody>
          <a:bodyPr/>
          <a:lstStyle/>
          <a:p>
            <a:endParaRPr lang="en-AU">
              <a:solidFill>
                <a:srgbClr val="575F6D"/>
              </a:solidFill>
            </a:endParaRPr>
          </a:p>
        </p:txBody>
      </p:sp>
      <p:sp>
        <p:nvSpPr>
          <p:cNvPr id="6" name="Slide Number Placeholder 5"/>
          <p:cNvSpPr>
            <a:spLocks noGrp="1"/>
          </p:cNvSpPr>
          <p:nvPr>
            <p:ph type="sldNum" sz="quarter" idx="12"/>
          </p:nvPr>
        </p:nvSpPr>
        <p:spPr/>
        <p:txBody>
          <a:bodyPr/>
          <a:lstStyle/>
          <a:p>
            <a:fld id="{163AA3BF-4C27-4277-9144-005FB26B57D6}" type="slidenum">
              <a:rPr lang="en-AU" smtClean="0"/>
              <a:pPr/>
              <a:t>‹#›</a:t>
            </a:fld>
            <a:endParaRPr lang="en-AU"/>
          </a:p>
        </p:txBody>
      </p:sp>
    </p:spTree>
    <p:extLst>
      <p:ext uri="{BB962C8B-B14F-4D97-AF65-F5344CB8AC3E}">
        <p14:creationId xmlns:p14="http://schemas.microsoft.com/office/powerpoint/2010/main" val="1577271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E35B9D-AEA5-49F8-96FC-6FE382558BF8}" type="datetimeFigureOut">
              <a:rPr lang="en-AU" smtClean="0">
                <a:solidFill>
                  <a:srgbClr val="575F6D"/>
                </a:solidFill>
              </a:rPr>
              <a:pPr/>
              <a:t>18/02/2016</a:t>
            </a:fld>
            <a:endParaRPr lang="en-AU">
              <a:solidFill>
                <a:srgbClr val="575F6D"/>
              </a:solidFill>
            </a:endParaRPr>
          </a:p>
        </p:txBody>
      </p:sp>
      <p:sp>
        <p:nvSpPr>
          <p:cNvPr id="5" name="Footer Placeholder 4"/>
          <p:cNvSpPr>
            <a:spLocks noGrp="1"/>
          </p:cNvSpPr>
          <p:nvPr>
            <p:ph type="ftr" sz="quarter" idx="11"/>
          </p:nvPr>
        </p:nvSpPr>
        <p:spPr/>
        <p:txBody>
          <a:bodyPr/>
          <a:lstStyle/>
          <a:p>
            <a:endParaRPr lang="en-AU">
              <a:solidFill>
                <a:srgbClr val="575F6D"/>
              </a:solidFill>
            </a:endParaRPr>
          </a:p>
        </p:txBody>
      </p:sp>
      <p:sp>
        <p:nvSpPr>
          <p:cNvPr id="6" name="Slide Number Placeholder 5"/>
          <p:cNvSpPr>
            <a:spLocks noGrp="1"/>
          </p:cNvSpPr>
          <p:nvPr>
            <p:ph type="sldNum" sz="quarter" idx="12"/>
          </p:nvPr>
        </p:nvSpPr>
        <p:spPr/>
        <p:txBody>
          <a:bodyPr/>
          <a:lstStyle/>
          <a:p>
            <a:fld id="{163AA3BF-4C27-4277-9144-005FB26B57D6}" type="slidenum">
              <a:rPr lang="en-AU" smtClean="0"/>
              <a:pPr/>
              <a:t>‹#›</a:t>
            </a:fld>
            <a:endParaRPr lang="en-AU"/>
          </a:p>
        </p:txBody>
      </p:sp>
    </p:spTree>
    <p:extLst>
      <p:ext uri="{BB962C8B-B14F-4D97-AF65-F5344CB8AC3E}">
        <p14:creationId xmlns:p14="http://schemas.microsoft.com/office/powerpoint/2010/main" val="2537345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FE35B9D-AEA5-49F8-96FC-6FE382558BF8}" type="datetimeFigureOut">
              <a:rPr lang="en-AU" smtClean="0">
                <a:solidFill>
                  <a:srgbClr val="575F6D"/>
                </a:solidFill>
              </a:rPr>
              <a:pPr/>
              <a:t>18/02/2016</a:t>
            </a:fld>
            <a:endParaRPr lang="en-AU">
              <a:solidFill>
                <a:srgbClr val="575F6D"/>
              </a:solidFill>
            </a:endParaRPr>
          </a:p>
        </p:txBody>
      </p:sp>
      <p:sp>
        <p:nvSpPr>
          <p:cNvPr id="9" name="Slide Number Placeholder 8"/>
          <p:cNvSpPr>
            <a:spLocks noGrp="1"/>
          </p:cNvSpPr>
          <p:nvPr>
            <p:ph type="sldNum" sz="quarter" idx="15"/>
          </p:nvPr>
        </p:nvSpPr>
        <p:spPr/>
        <p:txBody>
          <a:bodyPr rtlCol="0"/>
          <a:lstStyle/>
          <a:p>
            <a:fld id="{163AA3BF-4C27-4277-9144-005FB26B57D6}" type="slidenum">
              <a:rPr lang="en-AU" smtClean="0"/>
              <a:pPr/>
              <a:t>‹#›</a:t>
            </a:fld>
            <a:endParaRPr lang="en-AU"/>
          </a:p>
        </p:txBody>
      </p:sp>
      <p:sp>
        <p:nvSpPr>
          <p:cNvPr id="10" name="Footer Placeholder 9"/>
          <p:cNvSpPr>
            <a:spLocks noGrp="1"/>
          </p:cNvSpPr>
          <p:nvPr>
            <p:ph type="ftr" sz="quarter" idx="16"/>
          </p:nvPr>
        </p:nvSpPr>
        <p:spPr/>
        <p:txBody>
          <a:bodyPr rtlCol="0"/>
          <a:lstStyle/>
          <a:p>
            <a:endParaRPr lang="en-AU">
              <a:solidFill>
                <a:srgbClr val="575F6D"/>
              </a:solidFill>
            </a:endParaRPr>
          </a:p>
        </p:txBody>
      </p:sp>
    </p:spTree>
    <p:extLst>
      <p:ext uri="{BB962C8B-B14F-4D97-AF65-F5344CB8AC3E}">
        <p14:creationId xmlns:p14="http://schemas.microsoft.com/office/powerpoint/2010/main" val="2501726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FE35B9D-AEA5-49F8-96FC-6FE382558BF8}" type="datetimeFigureOut">
              <a:rPr lang="en-AU" smtClean="0">
                <a:solidFill>
                  <a:srgbClr val="FFF39D"/>
                </a:solidFill>
              </a:rPr>
              <a:pPr/>
              <a:t>18/02/2016</a:t>
            </a:fld>
            <a:endParaRPr lang="en-AU">
              <a:solidFill>
                <a:srgbClr val="FFF39D"/>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AU">
              <a:solidFill>
                <a:srgbClr val="FFF39D"/>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Slide Number Placeholder 5"/>
          <p:cNvSpPr>
            <a:spLocks noGrp="1"/>
          </p:cNvSpPr>
          <p:nvPr>
            <p:ph type="sldNum" sz="quarter" idx="12"/>
          </p:nvPr>
        </p:nvSpPr>
        <p:spPr bwMode="auto">
          <a:xfrm>
            <a:off x="1340616" y="4928702"/>
            <a:ext cx="609600" cy="517524"/>
          </a:xfrm>
        </p:spPr>
        <p:txBody>
          <a:bodyPr/>
          <a:lstStyle/>
          <a:p>
            <a:fld id="{163AA3BF-4C27-4277-9144-005FB26B57D6}" type="slidenum">
              <a:rPr lang="en-AU" smtClean="0"/>
              <a:pPr/>
              <a:t>‹#›</a:t>
            </a:fld>
            <a:endParaRPr lang="en-AU"/>
          </a:p>
        </p:txBody>
      </p:sp>
    </p:spTree>
    <p:extLst>
      <p:ext uri="{BB962C8B-B14F-4D97-AF65-F5344CB8AC3E}">
        <p14:creationId xmlns:p14="http://schemas.microsoft.com/office/powerpoint/2010/main" val="337733384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FE35B9D-AEA5-49F8-96FC-6FE382558BF8}" type="datetimeFigureOut">
              <a:rPr lang="en-AU" smtClean="0">
                <a:solidFill>
                  <a:srgbClr val="575F6D"/>
                </a:solidFill>
              </a:rPr>
              <a:pPr/>
              <a:t>18/02/2016</a:t>
            </a:fld>
            <a:endParaRPr lang="en-AU">
              <a:solidFill>
                <a:srgbClr val="575F6D"/>
              </a:solidFill>
            </a:endParaRPr>
          </a:p>
        </p:txBody>
      </p:sp>
      <p:sp>
        <p:nvSpPr>
          <p:cNvPr id="6" name="Footer Placeholder 5"/>
          <p:cNvSpPr>
            <a:spLocks noGrp="1"/>
          </p:cNvSpPr>
          <p:nvPr>
            <p:ph type="ftr" sz="quarter" idx="11"/>
          </p:nvPr>
        </p:nvSpPr>
        <p:spPr/>
        <p:txBody>
          <a:bodyPr/>
          <a:lstStyle/>
          <a:p>
            <a:endParaRPr lang="en-AU">
              <a:solidFill>
                <a:srgbClr val="575F6D"/>
              </a:solidFill>
            </a:endParaRPr>
          </a:p>
        </p:txBody>
      </p:sp>
      <p:sp>
        <p:nvSpPr>
          <p:cNvPr id="7" name="Slide Number Placeholder 6"/>
          <p:cNvSpPr>
            <a:spLocks noGrp="1"/>
          </p:cNvSpPr>
          <p:nvPr>
            <p:ph type="sldNum" sz="quarter" idx="12"/>
          </p:nvPr>
        </p:nvSpPr>
        <p:spPr/>
        <p:txBody>
          <a:bodyPr/>
          <a:lstStyle/>
          <a:p>
            <a:fld id="{163AA3BF-4C27-4277-9144-005FB26B57D6}" type="slidenum">
              <a:rPr lang="en-AU" smtClean="0"/>
              <a:pPr/>
              <a:t>‹#›</a:t>
            </a:fld>
            <a:endParaRPr lang="en-AU"/>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236649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FE35B9D-AEA5-49F8-96FC-6FE382558BF8}" type="datetimeFigureOut">
              <a:rPr lang="en-AU" smtClean="0">
                <a:solidFill>
                  <a:srgbClr val="575F6D"/>
                </a:solidFill>
              </a:rPr>
              <a:pPr/>
              <a:t>18/02/2016</a:t>
            </a:fld>
            <a:endParaRPr lang="en-AU">
              <a:solidFill>
                <a:srgbClr val="575F6D"/>
              </a:solidFill>
            </a:endParaRPr>
          </a:p>
        </p:txBody>
      </p:sp>
      <p:sp>
        <p:nvSpPr>
          <p:cNvPr id="8" name="Footer Placeholder 7"/>
          <p:cNvSpPr>
            <a:spLocks noGrp="1"/>
          </p:cNvSpPr>
          <p:nvPr>
            <p:ph type="ftr" sz="quarter" idx="11"/>
          </p:nvPr>
        </p:nvSpPr>
        <p:spPr/>
        <p:txBody>
          <a:bodyPr/>
          <a:lstStyle/>
          <a:p>
            <a:endParaRPr lang="en-AU">
              <a:solidFill>
                <a:srgbClr val="575F6D"/>
              </a:solidFill>
            </a:endParaRPr>
          </a:p>
        </p:txBody>
      </p:sp>
      <p:sp>
        <p:nvSpPr>
          <p:cNvPr id="9" name="Slide Number Placeholder 8"/>
          <p:cNvSpPr>
            <a:spLocks noGrp="1"/>
          </p:cNvSpPr>
          <p:nvPr>
            <p:ph type="sldNum" sz="quarter" idx="12"/>
          </p:nvPr>
        </p:nvSpPr>
        <p:spPr/>
        <p:txBody>
          <a:bodyPr/>
          <a:lstStyle/>
          <a:p>
            <a:fld id="{163AA3BF-4C27-4277-9144-005FB26B57D6}" type="slidenum">
              <a:rPr lang="en-AU" smtClean="0"/>
              <a:pPr/>
              <a:t>‹#›</a:t>
            </a:fld>
            <a:endParaRPr lang="en-AU"/>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1838803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FE35B9D-AEA5-49F8-96FC-6FE382558BF8}" type="datetimeFigureOut">
              <a:rPr lang="en-AU" smtClean="0">
                <a:solidFill>
                  <a:srgbClr val="575F6D"/>
                </a:solidFill>
              </a:rPr>
              <a:pPr/>
              <a:t>18/02/2016</a:t>
            </a:fld>
            <a:endParaRPr lang="en-AU">
              <a:solidFill>
                <a:srgbClr val="575F6D"/>
              </a:solidFill>
            </a:endParaRPr>
          </a:p>
        </p:txBody>
      </p:sp>
      <p:sp>
        <p:nvSpPr>
          <p:cNvPr id="7" name="Slide Number Placeholder 6"/>
          <p:cNvSpPr>
            <a:spLocks noGrp="1"/>
          </p:cNvSpPr>
          <p:nvPr>
            <p:ph type="sldNum" sz="quarter" idx="11"/>
          </p:nvPr>
        </p:nvSpPr>
        <p:spPr/>
        <p:txBody>
          <a:bodyPr rtlCol="0"/>
          <a:lstStyle/>
          <a:p>
            <a:fld id="{163AA3BF-4C27-4277-9144-005FB26B57D6}" type="slidenum">
              <a:rPr lang="en-AU" smtClean="0"/>
              <a:pPr/>
              <a:t>‹#›</a:t>
            </a:fld>
            <a:endParaRPr lang="en-AU"/>
          </a:p>
        </p:txBody>
      </p:sp>
      <p:sp>
        <p:nvSpPr>
          <p:cNvPr id="8" name="Footer Placeholder 7"/>
          <p:cNvSpPr>
            <a:spLocks noGrp="1"/>
          </p:cNvSpPr>
          <p:nvPr>
            <p:ph type="ftr" sz="quarter" idx="12"/>
          </p:nvPr>
        </p:nvSpPr>
        <p:spPr/>
        <p:txBody>
          <a:bodyPr rtlCol="0"/>
          <a:lstStyle/>
          <a:p>
            <a:endParaRPr lang="en-AU">
              <a:solidFill>
                <a:srgbClr val="575F6D"/>
              </a:solidFill>
            </a:endParaRPr>
          </a:p>
        </p:txBody>
      </p:sp>
    </p:spTree>
    <p:extLst>
      <p:ext uri="{BB962C8B-B14F-4D97-AF65-F5344CB8AC3E}">
        <p14:creationId xmlns:p14="http://schemas.microsoft.com/office/powerpoint/2010/main" val="965985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E35B9D-AEA5-49F8-96FC-6FE382558BF8}" type="datetimeFigureOut">
              <a:rPr lang="en-AU" smtClean="0">
                <a:solidFill>
                  <a:srgbClr val="575F6D"/>
                </a:solidFill>
              </a:rPr>
              <a:pPr/>
              <a:t>18/02/2016</a:t>
            </a:fld>
            <a:endParaRPr lang="en-AU">
              <a:solidFill>
                <a:srgbClr val="575F6D"/>
              </a:solidFill>
            </a:endParaRPr>
          </a:p>
        </p:txBody>
      </p:sp>
      <p:sp>
        <p:nvSpPr>
          <p:cNvPr id="3" name="Footer Placeholder 2"/>
          <p:cNvSpPr>
            <a:spLocks noGrp="1"/>
          </p:cNvSpPr>
          <p:nvPr>
            <p:ph type="ftr" sz="quarter" idx="11"/>
          </p:nvPr>
        </p:nvSpPr>
        <p:spPr/>
        <p:txBody>
          <a:bodyPr/>
          <a:lstStyle/>
          <a:p>
            <a:endParaRPr lang="en-AU">
              <a:solidFill>
                <a:srgbClr val="575F6D"/>
              </a:solidFill>
            </a:endParaRPr>
          </a:p>
        </p:txBody>
      </p:sp>
      <p:sp>
        <p:nvSpPr>
          <p:cNvPr id="4" name="Slide Number Placeholder 3"/>
          <p:cNvSpPr>
            <a:spLocks noGrp="1"/>
          </p:cNvSpPr>
          <p:nvPr>
            <p:ph type="sldNum" sz="quarter" idx="12"/>
          </p:nvPr>
        </p:nvSpPr>
        <p:spPr/>
        <p:txBody>
          <a:bodyPr/>
          <a:lstStyle/>
          <a:p>
            <a:fld id="{163AA3BF-4C27-4277-9144-005FB26B57D6}" type="slidenum">
              <a:rPr lang="en-AU" smtClean="0"/>
              <a:pPr/>
              <a:t>‹#›</a:t>
            </a:fld>
            <a:endParaRPr lang="en-AU"/>
          </a:p>
        </p:txBody>
      </p:sp>
    </p:spTree>
    <p:extLst>
      <p:ext uri="{BB962C8B-B14F-4D97-AF65-F5344CB8AC3E}">
        <p14:creationId xmlns:p14="http://schemas.microsoft.com/office/powerpoint/2010/main" val="1939314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FE35B9D-AEA5-49F8-96FC-6FE382558BF8}" type="datetimeFigureOut">
              <a:rPr lang="en-AU" smtClean="0">
                <a:solidFill>
                  <a:srgbClr val="575F6D"/>
                </a:solidFill>
              </a:rPr>
              <a:pPr/>
              <a:t>18/02/2016</a:t>
            </a:fld>
            <a:endParaRPr lang="en-AU">
              <a:solidFill>
                <a:srgbClr val="575F6D"/>
              </a:solidFill>
            </a:endParaRPr>
          </a:p>
        </p:txBody>
      </p:sp>
      <p:sp>
        <p:nvSpPr>
          <p:cNvPr id="22" name="Slide Number Placeholder 21"/>
          <p:cNvSpPr>
            <a:spLocks noGrp="1"/>
          </p:cNvSpPr>
          <p:nvPr>
            <p:ph type="sldNum" sz="quarter" idx="15"/>
          </p:nvPr>
        </p:nvSpPr>
        <p:spPr/>
        <p:txBody>
          <a:bodyPr rtlCol="0"/>
          <a:lstStyle/>
          <a:p>
            <a:fld id="{163AA3BF-4C27-4277-9144-005FB26B57D6}" type="slidenum">
              <a:rPr lang="en-AU" smtClean="0"/>
              <a:pPr/>
              <a:t>‹#›</a:t>
            </a:fld>
            <a:endParaRPr lang="en-AU"/>
          </a:p>
        </p:txBody>
      </p:sp>
      <p:sp>
        <p:nvSpPr>
          <p:cNvPr id="23" name="Footer Placeholder 22"/>
          <p:cNvSpPr>
            <a:spLocks noGrp="1"/>
          </p:cNvSpPr>
          <p:nvPr>
            <p:ph type="ftr" sz="quarter" idx="16"/>
          </p:nvPr>
        </p:nvSpPr>
        <p:spPr/>
        <p:txBody>
          <a:bodyPr rtlCol="0"/>
          <a:lstStyle/>
          <a:p>
            <a:endParaRPr lang="en-AU">
              <a:solidFill>
                <a:srgbClr val="575F6D"/>
              </a:solidFill>
            </a:endParaRPr>
          </a:p>
        </p:txBody>
      </p:sp>
    </p:spTree>
    <p:extLst>
      <p:ext uri="{BB962C8B-B14F-4D97-AF65-F5344CB8AC3E}">
        <p14:creationId xmlns:p14="http://schemas.microsoft.com/office/powerpoint/2010/main" val="252022219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Date Placeholder 16"/>
          <p:cNvSpPr>
            <a:spLocks noGrp="1"/>
          </p:cNvSpPr>
          <p:nvPr>
            <p:ph type="dt" sz="half" idx="10"/>
          </p:nvPr>
        </p:nvSpPr>
        <p:spPr/>
        <p:txBody>
          <a:bodyPr rtlCol="0"/>
          <a:lstStyle/>
          <a:p>
            <a:fld id="{9FE35B9D-AEA5-49F8-96FC-6FE382558BF8}" type="datetimeFigureOut">
              <a:rPr lang="en-AU" smtClean="0">
                <a:solidFill>
                  <a:srgbClr val="575F6D"/>
                </a:solidFill>
              </a:rPr>
              <a:pPr/>
              <a:t>18/02/2016</a:t>
            </a:fld>
            <a:endParaRPr lang="en-AU">
              <a:solidFill>
                <a:srgbClr val="575F6D"/>
              </a:solidFill>
            </a:endParaRPr>
          </a:p>
        </p:txBody>
      </p:sp>
      <p:sp>
        <p:nvSpPr>
          <p:cNvPr id="18" name="Slide Number Placeholder 17"/>
          <p:cNvSpPr>
            <a:spLocks noGrp="1"/>
          </p:cNvSpPr>
          <p:nvPr>
            <p:ph type="sldNum" sz="quarter" idx="11"/>
          </p:nvPr>
        </p:nvSpPr>
        <p:spPr/>
        <p:txBody>
          <a:bodyPr rtlCol="0"/>
          <a:lstStyle/>
          <a:p>
            <a:fld id="{163AA3BF-4C27-4277-9144-005FB26B57D6}" type="slidenum">
              <a:rPr lang="en-AU" smtClean="0"/>
              <a:pPr/>
              <a:t>‹#›</a:t>
            </a:fld>
            <a:endParaRPr lang="en-AU"/>
          </a:p>
        </p:txBody>
      </p:sp>
      <p:sp>
        <p:nvSpPr>
          <p:cNvPr id="21" name="Footer Placeholder 20"/>
          <p:cNvSpPr>
            <a:spLocks noGrp="1"/>
          </p:cNvSpPr>
          <p:nvPr>
            <p:ph type="ftr" sz="quarter" idx="12"/>
          </p:nvPr>
        </p:nvSpPr>
        <p:spPr/>
        <p:txBody>
          <a:bodyPr rtlCol="0"/>
          <a:lstStyle/>
          <a:p>
            <a:endParaRPr lang="en-AU">
              <a:solidFill>
                <a:srgbClr val="575F6D"/>
              </a:solidFill>
            </a:endParaRPr>
          </a:p>
        </p:txBody>
      </p:sp>
    </p:spTree>
    <p:extLst>
      <p:ext uri="{BB962C8B-B14F-4D97-AF65-F5344CB8AC3E}">
        <p14:creationId xmlns:p14="http://schemas.microsoft.com/office/powerpoint/2010/main" val="420906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FE35B9D-AEA5-49F8-96FC-6FE382558BF8}" type="datetimeFigureOut">
              <a:rPr lang="en-AU" smtClean="0">
                <a:solidFill>
                  <a:srgbClr val="575F6D"/>
                </a:solidFill>
              </a:rPr>
              <a:pPr/>
              <a:t>18/02/2016</a:t>
            </a:fld>
            <a:endParaRPr lang="en-AU">
              <a:solidFill>
                <a:srgbClr val="575F6D"/>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AU">
              <a:solidFill>
                <a:srgbClr val="575F6D"/>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63AA3BF-4C27-4277-9144-005FB26B57D6}" type="slidenum">
              <a:rPr lang="en-AU" smtClean="0"/>
              <a:pPr/>
              <a:t>‹#›</a:t>
            </a:fld>
            <a:endParaRPr lang="en-AU"/>
          </a:p>
        </p:txBody>
      </p:sp>
    </p:spTree>
    <p:extLst>
      <p:ext uri="{BB962C8B-B14F-4D97-AF65-F5344CB8AC3E}">
        <p14:creationId xmlns:p14="http://schemas.microsoft.com/office/powerpoint/2010/main" val="31704418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sz="3600" dirty="0" smtClean="0"/>
              <a:t>Writing Fluently </a:t>
            </a:r>
            <a:endParaRPr lang="en-AU" sz="3600" dirty="0"/>
          </a:p>
        </p:txBody>
      </p:sp>
      <p:sp>
        <p:nvSpPr>
          <p:cNvPr id="3" name="Subtitle 2"/>
          <p:cNvSpPr>
            <a:spLocks noGrp="1"/>
          </p:cNvSpPr>
          <p:nvPr>
            <p:ph type="subTitle" idx="1"/>
          </p:nvPr>
        </p:nvSpPr>
        <p:spPr>
          <a:xfrm>
            <a:off x="2267744" y="5157192"/>
            <a:ext cx="6172200" cy="1371600"/>
          </a:xfrm>
        </p:spPr>
        <p:txBody>
          <a:bodyPr/>
          <a:lstStyle/>
          <a:p>
            <a:r>
              <a:rPr lang="en-AU" dirty="0" smtClean="0"/>
              <a:t>Breaking down a topic…</a:t>
            </a:r>
            <a:endParaRPr lang="en-AU" dirty="0" smtClean="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620688"/>
            <a:ext cx="3240360" cy="326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0965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Why should we break down the questions we get in class? </a:t>
            </a:r>
            <a:endParaRPr lang="en-AU" b="1" dirty="0"/>
          </a:p>
        </p:txBody>
      </p:sp>
      <p:sp>
        <p:nvSpPr>
          <p:cNvPr id="3" name="Content Placeholder 2"/>
          <p:cNvSpPr>
            <a:spLocks noGrp="1"/>
          </p:cNvSpPr>
          <p:nvPr>
            <p:ph sz="quarter" idx="1"/>
          </p:nvPr>
        </p:nvSpPr>
        <p:spPr/>
        <p:txBody>
          <a:bodyPr>
            <a:normAutofit fontScale="70000" lnSpcReduction="20000"/>
          </a:bodyPr>
          <a:lstStyle/>
          <a:p>
            <a:r>
              <a:rPr lang="en-AU" dirty="0" smtClean="0"/>
              <a:t>Breaking down a question is the </a:t>
            </a:r>
            <a:r>
              <a:rPr lang="en-AU" dirty="0"/>
              <a:t>skill of taking </a:t>
            </a:r>
            <a:r>
              <a:rPr lang="en-AU" dirty="0" smtClean="0"/>
              <a:t>a question apart to understand what it is asking you. </a:t>
            </a:r>
          </a:p>
          <a:p>
            <a:endParaRPr lang="en-AU" dirty="0"/>
          </a:p>
          <a:p>
            <a:r>
              <a:rPr lang="en-AU" dirty="0" smtClean="0"/>
              <a:t>It’s like a mechanic taking a car engine apart to understand what the problem is and how they can respond to fix it. </a:t>
            </a:r>
          </a:p>
          <a:p>
            <a:endParaRPr lang="en-AU" dirty="0"/>
          </a:p>
          <a:p>
            <a:pPr marL="0" indent="0">
              <a:buNone/>
            </a:pPr>
            <a:endParaRPr lang="en-AU" dirty="0" smtClean="0"/>
          </a:p>
          <a:p>
            <a:endParaRPr lang="en-AU" dirty="0" smtClean="0"/>
          </a:p>
          <a:p>
            <a:pPr marL="0" indent="0">
              <a:buNone/>
            </a:pPr>
            <a:endParaRPr lang="en-AU" dirty="0"/>
          </a:p>
          <a:p>
            <a:pPr marL="0" indent="0">
              <a:buNone/>
            </a:pPr>
            <a:endParaRPr lang="en-AU" dirty="0" smtClean="0"/>
          </a:p>
          <a:p>
            <a:endParaRPr lang="en-AU" dirty="0"/>
          </a:p>
          <a:p>
            <a:endParaRPr lang="en-AU" dirty="0" smtClean="0"/>
          </a:p>
          <a:p>
            <a:endParaRPr lang="en-AU" dirty="0"/>
          </a:p>
          <a:p>
            <a:r>
              <a:rPr lang="en-AU" dirty="0" smtClean="0"/>
              <a:t>It </a:t>
            </a:r>
            <a:r>
              <a:rPr lang="en-AU" dirty="0"/>
              <a:t>is </a:t>
            </a:r>
            <a:r>
              <a:rPr lang="en-AU" dirty="0" smtClean="0"/>
              <a:t>one of the </a:t>
            </a:r>
            <a:r>
              <a:rPr lang="en-AU" dirty="0"/>
              <a:t>most important </a:t>
            </a:r>
            <a:r>
              <a:rPr lang="en-AU" dirty="0" smtClean="0"/>
              <a:t>skills </a:t>
            </a:r>
            <a:r>
              <a:rPr lang="en-AU" dirty="0"/>
              <a:t>you can master so you can </a:t>
            </a:r>
            <a:r>
              <a:rPr lang="en-AU" dirty="0" smtClean="0"/>
              <a:t>understand what you’re being asked to write about and do in class, engage with the question fully and avoid </a:t>
            </a:r>
            <a:r>
              <a:rPr lang="en-AU" dirty="0"/>
              <a:t>going off </a:t>
            </a:r>
            <a:r>
              <a:rPr lang="en-AU" dirty="0" smtClean="0"/>
              <a:t>topic.  </a:t>
            </a:r>
          </a:p>
          <a:p>
            <a:pPr marL="0" indent="0">
              <a:buNone/>
            </a:pPr>
            <a:endParaRPr lang="en-AU" dirty="0" smtClean="0"/>
          </a:p>
          <a:p>
            <a:pPr marL="0" indent="0">
              <a:buNone/>
            </a:pPr>
            <a:r>
              <a:rPr lang="en-AU" dirty="0"/>
              <a:t> </a:t>
            </a: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7" y="3064590"/>
            <a:ext cx="2835791" cy="1887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6308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How are questions set, anyway?</a:t>
            </a:r>
            <a:endParaRPr lang="en-AU" b="1" dirty="0"/>
          </a:p>
        </p:txBody>
      </p:sp>
      <p:sp>
        <p:nvSpPr>
          <p:cNvPr id="3" name="Content Placeholder 2"/>
          <p:cNvSpPr>
            <a:spLocks noGrp="1"/>
          </p:cNvSpPr>
          <p:nvPr>
            <p:ph sz="quarter" idx="1"/>
          </p:nvPr>
        </p:nvSpPr>
        <p:spPr>
          <a:xfrm>
            <a:off x="251520" y="1600200"/>
            <a:ext cx="8496944" cy="5141168"/>
          </a:xfrm>
        </p:spPr>
        <p:txBody>
          <a:bodyPr>
            <a:normAutofit fontScale="25000" lnSpcReduction="20000"/>
          </a:bodyPr>
          <a:lstStyle/>
          <a:p>
            <a:pPr marL="0" lvl="0" indent="0">
              <a:buNone/>
            </a:pPr>
            <a:r>
              <a:rPr lang="en-AU" sz="4800" dirty="0" smtClean="0">
                <a:latin typeface="Calibri" pitchFamily="34" charset="0"/>
                <a:cs typeface="Calibri" pitchFamily="34" charset="0"/>
              </a:rPr>
              <a:t>Before learning how to break down a question, it helps to consider how questions are set in the first place. </a:t>
            </a:r>
          </a:p>
          <a:p>
            <a:pPr marL="0" lvl="0" indent="0">
              <a:buNone/>
            </a:pPr>
            <a:endParaRPr lang="en-AU" sz="4800" dirty="0">
              <a:latin typeface="Calibri" pitchFamily="34" charset="0"/>
              <a:cs typeface="Calibri" pitchFamily="34" charset="0"/>
            </a:endParaRPr>
          </a:p>
          <a:p>
            <a:pPr lvl="0"/>
            <a:r>
              <a:rPr lang="en-AU" sz="4800" dirty="0" smtClean="0">
                <a:solidFill>
                  <a:schemeClr val="accent1"/>
                </a:solidFill>
                <a:latin typeface="Calibri" pitchFamily="34" charset="0"/>
                <a:cs typeface="Calibri" pitchFamily="34" charset="0"/>
              </a:rPr>
              <a:t>First</a:t>
            </a:r>
            <a:r>
              <a:rPr lang="en-AU" sz="4800" dirty="0">
                <a:solidFill>
                  <a:schemeClr val="accent1"/>
                </a:solidFill>
                <a:latin typeface="Calibri" pitchFamily="34" charset="0"/>
                <a:cs typeface="Calibri" pitchFamily="34" charset="0"/>
              </a:rPr>
              <a:t>, </a:t>
            </a:r>
            <a:r>
              <a:rPr lang="en-AU" sz="4800" dirty="0" smtClean="0">
                <a:solidFill>
                  <a:schemeClr val="accent1"/>
                </a:solidFill>
                <a:latin typeface="Calibri" pitchFamily="34" charset="0"/>
                <a:cs typeface="Calibri" pitchFamily="34" charset="0"/>
              </a:rPr>
              <a:t>a </a:t>
            </a:r>
            <a:r>
              <a:rPr lang="en-AU" sz="4800" b="1" dirty="0">
                <a:solidFill>
                  <a:schemeClr val="accent1"/>
                </a:solidFill>
                <a:latin typeface="Calibri" pitchFamily="34" charset="0"/>
                <a:cs typeface="Calibri" pitchFamily="34" charset="0"/>
              </a:rPr>
              <a:t>general topic</a:t>
            </a:r>
            <a:r>
              <a:rPr lang="en-AU" sz="4800" dirty="0">
                <a:solidFill>
                  <a:schemeClr val="accent1"/>
                </a:solidFill>
                <a:latin typeface="Calibri" pitchFamily="34" charset="0"/>
                <a:cs typeface="Calibri" pitchFamily="34" charset="0"/>
              </a:rPr>
              <a:t> for </a:t>
            </a:r>
            <a:r>
              <a:rPr lang="en-AU" sz="4800" dirty="0" smtClean="0">
                <a:solidFill>
                  <a:schemeClr val="accent1"/>
                </a:solidFill>
                <a:latin typeface="Calibri" pitchFamily="34" charset="0"/>
                <a:cs typeface="Calibri" pitchFamily="34" charset="0"/>
              </a:rPr>
              <a:t>a question is selected. </a:t>
            </a:r>
          </a:p>
          <a:p>
            <a:pPr marL="0" lvl="0" indent="0">
              <a:buNone/>
            </a:pPr>
            <a:endParaRPr lang="en-AU" sz="4800" dirty="0" smtClean="0">
              <a:latin typeface="Calibri" pitchFamily="34" charset="0"/>
              <a:cs typeface="Calibri" pitchFamily="34" charset="0"/>
            </a:endParaRPr>
          </a:p>
          <a:p>
            <a:pPr marL="0" lvl="0" indent="0">
              <a:buNone/>
            </a:pPr>
            <a:r>
              <a:rPr lang="en-AU" sz="4800" dirty="0" smtClean="0">
                <a:latin typeface="Calibri" pitchFamily="34" charset="0"/>
                <a:cs typeface="Calibri" pitchFamily="34" charset="0"/>
              </a:rPr>
              <a:t>Eg</a:t>
            </a:r>
            <a:r>
              <a:rPr lang="en-AU" sz="4800" dirty="0">
                <a:latin typeface="Calibri" pitchFamily="34" charset="0"/>
                <a:cs typeface="Calibri" pitchFamily="34" charset="0"/>
              </a:rPr>
              <a:t>: An English topic could be about how meaning is created in </a:t>
            </a:r>
            <a:r>
              <a:rPr lang="en-AU" sz="4800" i="1" dirty="0">
                <a:latin typeface="Calibri" pitchFamily="34" charset="0"/>
                <a:cs typeface="Calibri" pitchFamily="34" charset="0"/>
              </a:rPr>
              <a:t>Montana, 1948</a:t>
            </a:r>
            <a:r>
              <a:rPr lang="en-AU" sz="4800" dirty="0">
                <a:latin typeface="Calibri" pitchFamily="34" charset="0"/>
                <a:cs typeface="Calibri" pitchFamily="34" charset="0"/>
              </a:rPr>
              <a:t>. A Maths topic might be linear graphs. A History topic could be the French Revolution. </a:t>
            </a:r>
          </a:p>
          <a:p>
            <a:endParaRPr lang="en-AU" sz="4800" dirty="0">
              <a:latin typeface="Calibri" pitchFamily="34" charset="0"/>
              <a:cs typeface="Calibri" pitchFamily="34" charset="0"/>
            </a:endParaRPr>
          </a:p>
          <a:p>
            <a:pPr lvl="0"/>
            <a:r>
              <a:rPr lang="en-AU" sz="4800" dirty="0">
                <a:solidFill>
                  <a:schemeClr val="accent1"/>
                </a:solidFill>
                <a:latin typeface="Calibri" pitchFamily="34" charset="0"/>
                <a:cs typeface="Calibri" pitchFamily="34" charset="0"/>
              </a:rPr>
              <a:t>Then </a:t>
            </a:r>
            <a:r>
              <a:rPr lang="en-AU" sz="4800" dirty="0" smtClean="0">
                <a:solidFill>
                  <a:schemeClr val="accent1"/>
                </a:solidFill>
                <a:latin typeface="Calibri" pitchFamily="34" charset="0"/>
                <a:cs typeface="Calibri" pitchFamily="34" charset="0"/>
              </a:rPr>
              <a:t>a </a:t>
            </a:r>
            <a:r>
              <a:rPr lang="en-AU" sz="4800" b="1" dirty="0" smtClean="0">
                <a:solidFill>
                  <a:schemeClr val="accent1"/>
                </a:solidFill>
                <a:latin typeface="Calibri" pitchFamily="34" charset="0"/>
                <a:cs typeface="Calibri" pitchFamily="34" charset="0"/>
              </a:rPr>
              <a:t>focus</a:t>
            </a:r>
            <a:r>
              <a:rPr lang="en-AU" sz="4800" dirty="0" smtClean="0">
                <a:solidFill>
                  <a:schemeClr val="accent1"/>
                </a:solidFill>
                <a:latin typeface="Calibri" pitchFamily="34" charset="0"/>
                <a:cs typeface="Calibri" pitchFamily="34" charset="0"/>
              </a:rPr>
              <a:t> </a:t>
            </a:r>
            <a:r>
              <a:rPr lang="en-AU" sz="4800" dirty="0">
                <a:solidFill>
                  <a:schemeClr val="accent1"/>
                </a:solidFill>
                <a:latin typeface="Calibri" pitchFamily="34" charset="0"/>
                <a:cs typeface="Calibri" pitchFamily="34" charset="0"/>
              </a:rPr>
              <a:t>of that </a:t>
            </a:r>
            <a:r>
              <a:rPr lang="en-AU" sz="4800" dirty="0" smtClean="0">
                <a:solidFill>
                  <a:schemeClr val="accent1"/>
                </a:solidFill>
                <a:latin typeface="Calibri" pitchFamily="34" charset="0"/>
                <a:cs typeface="Calibri" pitchFamily="34" charset="0"/>
              </a:rPr>
              <a:t>question is chosen. </a:t>
            </a:r>
          </a:p>
          <a:p>
            <a:pPr marL="0" lvl="0" indent="0">
              <a:buNone/>
            </a:pPr>
            <a:endParaRPr lang="en-AU" sz="4800" dirty="0">
              <a:latin typeface="Calibri" pitchFamily="34" charset="0"/>
              <a:cs typeface="Calibri" pitchFamily="34" charset="0"/>
            </a:endParaRPr>
          </a:p>
          <a:p>
            <a:pPr marL="0" lvl="0" indent="0">
              <a:buNone/>
            </a:pPr>
            <a:r>
              <a:rPr lang="en-AU" sz="4800" dirty="0" smtClean="0">
                <a:latin typeface="Calibri" pitchFamily="34" charset="0"/>
                <a:cs typeface="Calibri" pitchFamily="34" charset="0"/>
              </a:rPr>
              <a:t>Eg</a:t>
            </a:r>
            <a:r>
              <a:rPr lang="en-AU" sz="4800" dirty="0">
                <a:latin typeface="Calibri" pitchFamily="34" charset="0"/>
                <a:cs typeface="Calibri" pitchFamily="34" charset="0"/>
              </a:rPr>
              <a:t>: For the English question on </a:t>
            </a:r>
            <a:r>
              <a:rPr lang="en-AU" sz="4800" i="1" dirty="0">
                <a:latin typeface="Calibri" pitchFamily="34" charset="0"/>
                <a:cs typeface="Calibri" pitchFamily="34" charset="0"/>
              </a:rPr>
              <a:t>Montana, 1948</a:t>
            </a:r>
            <a:r>
              <a:rPr lang="en-AU" sz="4800" dirty="0">
                <a:latin typeface="Calibri" pitchFamily="34" charset="0"/>
                <a:cs typeface="Calibri" pitchFamily="34" charset="0"/>
              </a:rPr>
              <a:t>, the focus might be how ideas about justice are portrayed in the text. For the Maths topic ‘linear graphs’, the focus might be drawing linear graphs. For the History topic, the focus might be the causes of the French Revolution.</a:t>
            </a:r>
          </a:p>
          <a:p>
            <a:pPr marL="0" indent="0">
              <a:buNone/>
            </a:pPr>
            <a:r>
              <a:rPr lang="en-AU" sz="4800" dirty="0">
                <a:latin typeface="Calibri" pitchFamily="34" charset="0"/>
                <a:cs typeface="Calibri" pitchFamily="34" charset="0"/>
              </a:rPr>
              <a:t> </a:t>
            </a:r>
          </a:p>
          <a:p>
            <a:pPr lvl="0"/>
            <a:r>
              <a:rPr lang="en-AU" sz="4800" dirty="0">
                <a:latin typeface="Calibri" pitchFamily="34" charset="0"/>
                <a:cs typeface="Calibri" pitchFamily="34" charset="0"/>
              </a:rPr>
              <a:t> </a:t>
            </a:r>
            <a:r>
              <a:rPr lang="en-AU" sz="4800" dirty="0">
                <a:solidFill>
                  <a:schemeClr val="accent1"/>
                </a:solidFill>
                <a:latin typeface="Calibri" pitchFamily="34" charset="0"/>
                <a:cs typeface="Calibri" pitchFamily="34" charset="0"/>
              </a:rPr>
              <a:t>Next</a:t>
            </a:r>
            <a:r>
              <a:rPr lang="en-AU" sz="4800" dirty="0" smtClean="0">
                <a:solidFill>
                  <a:schemeClr val="accent1"/>
                </a:solidFill>
                <a:latin typeface="Calibri" pitchFamily="34" charset="0"/>
                <a:cs typeface="Calibri" pitchFamily="34" charset="0"/>
              </a:rPr>
              <a:t>, </a:t>
            </a:r>
            <a:r>
              <a:rPr lang="en-AU" sz="4800" dirty="0">
                <a:solidFill>
                  <a:schemeClr val="accent1"/>
                </a:solidFill>
                <a:latin typeface="Calibri" pitchFamily="34" charset="0"/>
                <a:cs typeface="Calibri" pitchFamily="34" charset="0"/>
              </a:rPr>
              <a:t>a set of </a:t>
            </a:r>
            <a:r>
              <a:rPr lang="en-AU" sz="4800" b="1" dirty="0">
                <a:solidFill>
                  <a:schemeClr val="accent1"/>
                </a:solidFill>
                <a:latin typeface="Calibri" pitchFamily="34" charset="0"/>
                <a:cs typeface="Calibri" pitchFamily="34" charset="0"/>
              </a:rPr>
              <a:t>restrictions</a:t>
            </a:r>
            <a:r>
              <a:rPr lang="en-AU" sz="4800" dirty="0">
                <a:solidFill>
                  <a:schemeClr val="accent1"/>
                </a:solidFill>
                <a:latin typeface="Calibri" pitchFamily="34" charset="0"/>
                <a:cs typeface="Calibri" pitchFamily="34" charset="0"/>
              </a:rPr>
              <a:t> or limits </a:t>
            </a:r>
            <a:r>
              <a:rPr lang="en-AU" sz="4800" dirty="0" smtClean="0">
                <a:solidFill>
                  <a:schemeClr val="accent1"/>
                </a:solidFill>
                <a:latin typeface="Calibri" pitchFamily="34" charset="0"/>
                <a:cs typeface="Calibri" pitchFamily="34" charset="0"/>
              </a:rPr>
              <a:t>are created that </a:t>
            </a:r>
            <a:r>
              <a:rPr lang="en-AU" sz="4800" dirty="0">
                <a:solidFill>
                  <a:schemeClr val="accent1"/>
                </a:solidFill>
                <a:latin typeface="Calibri" pitchFamily="34" charset="0"/>
                <a:cs typeface="Calibri" pitchFamily="34" charset="0"/>
              </a:rPr>
              <a:t>set the boundaries of what is relevant and what is not. </a:t>
            </a:r>
            <a:endParaRPr lang="en-AU" sz="4800" dirty="0" smtClean="0">
              <a:solidFill>
                <a:schemeClr val="accent1"/>
              </a:solidFill>
              <a:latin typeface="Calibri" pitchFamily="34" charset="0"/>
              <a:cs typeface="Calibri" pitchFamily="34" charset="0"/>
            </a:endParaRPr>
          </a:p>
          <a:p>
            <a:pPr marL="0" lvl="0" indent="0">
              <a:buNone/>
            </a:pPr>
            <a:endParaRPr lang="en-AU" sz="4800" dirty="0">
              <a:latin typeface="Calibri" pitchFamily="34" charset="0"/>
              <a:cs typeface="Calibri" pitchFamily="34" charset="0"/>
            </a:endParaRPr>
          </a:p>
          <a:p>
            <a:pPr marL="0" lvl="0" indent="0">
              <a:buNone/>
            </a:pPr>
            <a:r>
              <a:rPr lang="en-AU" sz="4800" dirty="0" smtClean="0">
                <a:latin typeface="Calibri" pitchFamily="34" charset="0"/>
                <a:cs typeface="Calibri" pitchFamily="34" charset="0"/>
              </a:rPr>
              <a:t>Eg</a:t>
            </a:r>
            <a:r>
              <a:rPr lang="en-AU" sz="4800" dirty="0">
                <a:latin typeface="Calibri" pitchFamily="34" charset="0"/>
                <a:cs typeface="Calibri" pitchFamily="34" charset="0"/>
              </a:rPr>
              <a:t>: For the </a:t>
            </a:r>
            <a:r>
              <a:rPr lang="en-AU" sz="4800" b="1" dirty="0">
                <a:latin typeface="Calibri" pitchFamily="34" charset="0"/>
                <a:cs typeface="Calibri" pitchFamily="34" charset="0"/>
              </a:rPr>
              <a:t>English question</a:t>
            </a:r>
            <a:r>
              <a:rPr lang="en-AU" sz="4800" dirty="0">
                <a:latin typeface="Calibri" pitchFamily="34" charset="0"/>
                <a:cs typeface="Calibri" pitchFamily="34" charset="0"/>
              </a:rPr>
              <a:t> on </a:t>
            </a:r>
            <a:r>
              <a:rPr lang="en-AU" sz="4800" i="1" dirty="0">
                <a:latin typeface="Calibri" pitchFamily="34" charset="0"/>
                <a:cs typeface="Calibri" pitchFamily="34" charset="0"/>
              </a:rPr>
              <a:t>Montana 1948</a:t>
            </a:r>
            <a:r>
              <a:rPr lang="en-AU" sz="4800" dirty="0">
                <a:latin typeface="Calibri" pitchFamily="34" charset="0"/>
                <a:cs typeface="Calibri" pitchFamily="34" charset="0"/>
              </a:rPr>
              <a:t>, the restrictions might be how </a:t>
            </a:r>
            <a:r>
              <a:rPr lang="en-AU" sz="4800" u="sng" dirty="0">
                <a:solidFill>
                  <a:srgbClr val="FF0000"/>
                </a:solidFill>
                <a:latin typeface="Calibri" pitchFamily="34" charset="0"/>
                <a:cs typeface="Calibri" pitchFamily="34" charset="0"/>
              </a:rPr>
              <a:t>members of the Hayden family</a:t>
            </a:r>
            <a:r>
              <a:rPr lang="en-AU" sz="4800" dirty="0">
                <a:solidFill>
                  <a:srgbClr val="FF0000"/>
                </a:solidFill>
                <a:latin typeface="Calibri" pitchFamily="34" charset="0"/>
                <a:cs typeface="Calibri" pitchFamily="34" charset="0"/>
              </a:rPr>
              <a:t> </a:t>
            </a:r>
            <a:r>
              <a:rPr lang="en-AU" sz="4800" dirty="0">
                <a:latin typeface="Calibri" pitchFamily="34" charset="0"/>
                <a:cs typeface="Calibri" pitchFamily="34" charset="0"/>
              </a:rPr>
              <a:t>represent different ideas of justice. For the </a:t>
            </a:r>
            <a:r>
              <a:rPr lang="en-AU" sz="4800" b="1" dirty="0">
                <a:latin typeface="Calibri" pitchFamily="34" charset="0"/>
                <a:cs typeface="Calibri" pitchFamily="34" charset="0"/>
              </a:rPr>
              <a:t>Maths question</a:t>
            </a:r>
            <a:r>
              <a:rPr lang="en-AU" sz="4800" dirty="0">
                <a:latin typeface="Calibri" pitchFamily="34" charset="0"/>
                <a:cs typeface="Calibri" pitchFamily="34" charset="0"/>
              </a:rPr>
              <a:t>, you may be required to draw a graph with </a:t>
            </a:r>
            <a:r>
              <a:rPr lang="en-AU" sz="4800" u="sng" dirty="0">
                <a:solidFill>
                  <a:srgbClr val="FF0000"/>
                </a:solidFill>
                <a:latin typeface="Calibri" pitchFamily="34" charset="0"/>
                <a:cs typeface="Calibri" pitchFamily="34" charset="0"/>
              </a:rPr>
              <a:t>an x-intercept of (4,0) and a y-intercept of 7,0).</a:t>
            </a:r>
            <a:r>
              <a:rPr lang="en-AU" sz="4800" dirty="0">
                <a:solidFill>
                  <a:srgbClr val="FF0000"/>
                </a:solidFill>
                <a:latin typeface="Calibri" pitchFamily="34" charset="0"/>
                <a:cs typeface="Calibri" pitchFamily="34" charset="0"/>
              </a:rPr>
              <a:t>  </a:t>
            </a:r>
            <a:r>
              <a:rPr lang="en-AU" sz="4800" dirty="0">
                <a:latin typeface="Calibri" pitchFamily="34" charset="0"/>
                <a:cs typeface="Calibri" pitchFamily="34" charset="0"/>
              </a:rPr>
              <a:t>For the </a:t>
            </a:r>
            <a:r>
              <a:rPr lang="en-AU" sz="4800" b="1" dirty="0">
                <a:latin typeface="Calibri" pitchFamily="34" charset="0"/>
                <a:cs typeface="Calibri" pitchFamily="34" charset="0"/>
              </a:rPr>
              <a:t>History question</a:t>
            </a:r>
            <a:r>
              <a:rPr lang="en-AU" sz="4800" dirty="0">
                <a:latin typeface="Calibri" pitchFamily="34" charset="0"/>
                <a:cs typeface="Calibri" pitchFamily="34" charset="0"/>
              </a:rPr>
              <a:t>, the limits might be the </a:t>
            </a:r>
            <a:r>
              <a:rPr lang="en-AU" sz="4800" u="sng" dirty="0">
                <a:solidFill>
                  <a:srgbClr val="FF0000"/>
                </a:solidFill>
                <a:latin typeface="Calibri" pitchFamily="34" charset="0"/>
                <a:cs typeface="Calibri" pitchFamily="34" charset="0"/>
              </a:rPr>
              <a:t>short-term causes</a:t>
            </a:r>
            <a:r>
              <a:rPr lang="en-AU" sz="4800" dirty="0">
                <a:solidFill>
                  <a:srgbClr val="FF0000"/>
                </a:solidFill>
                <a:latin typeface="Calibri" pitchFamily="34" charset="0"/>
                <a:cs typeface="Calibri" pitchFamily="34" charset="0"/>
              </a:rPr>
              <a:t> </a:t>
            </a:r>
            <a:r>
              <a:rPr lang="en-AU" sz="4800" dirty="0">
                <a:latin typeface="Calibri" pitchFamily="34" charset="0"/>
                <a:cs typeface="Calibri" pitchFamily="34" charset="0"/>
              </a:rPr>
              <a:t>of the French Revolution </a:t>
            </a:r>
            <a:r>
              <a:rPr lang="en-AU" sz="4800" u="sng" dirty="0">
                <a:solidFill>
                  <a:srgbClr val="FF0000"/>
                </a:solidFill>
                <a:latin typeface="Calibri" pitchFamily="34" charset="0"/>
                <a:cs typeface="Calibri" pitchFamily="34" charset="0"/>
              </a:rPr>
              <a:t>between January and July in 1789</a:t>
            </a:r>
            <a:r>
              <a:rPr lang="en-AU" sz="4800" dirty="0">
                <a:solidFill>
                  <a:srgbClr val="FF0000"/>
                </a:solidFill>
                <a:latin typeface="Calibri" pitchFamily="34" charset="0"/>
                <a:cs typeface="Calibri" pitchFamily="34" charset="0"/>
              </a:rPr>
              <a:t>. </a:t>
            </a:r>
          </a:p>
          <a:p>
            <a:pPr marL="0" indent="0">
              <a:buNone/>
            </a:pPr>
            <a:r>
              <a:rPr lang="en-AU" sz="4800" dirty="0">
                <a:solidFill>
                  <a:srgbClr val="FF0000"/>
                </a:solidFill>
                <a:latin typeface="Calibri" pitchFamily="34" charset="0"/>
                <a:cs typeface="Calibri" pitchFamily="34" charset="0"/>
              </a:rPr>
              <a:t> </a:t>
            </a:r>
          </a:p>
          <a:p>
            <a:pPr lvl="0"/>
            <a:r>
              <a:rPr lang="en-AU" sz="4800" dirty="0">
                <a:solidFill>
                  <a:schemeClr val="accent1"/>
                </a:solidFill>
                <a:latin typeface="Calibri" pitchFamily="34" charset="0"/>
                <a:cs typeface="Calibri" pitchFamily="34" charset="0"/>
              </a:rPr>
              <a:t>Finally, </a:t>
            </a:r>
            <a:r>
              <a:rPr lang="en-AU" sz="4800" dirty="0" smtClean="0">
                <a:solidFill>
                  <a:schemeClr val="accent1"/>
                </a:solidFill>
                <a:latin typeface="Calibri" pitchFamily="34" charset="0"/>
                <a:cs typeface="Calibri" pitchFamily="34" charset="0"/>
              </a:rPr>
              <a:t>a </a:t>
            </a:r>
            <a:r>
              <a:rPr lang="en-AU" sz="4800" dirty="0">
                <a:solidFill>
                  <a:schemeClr val="accent1"/>
                </a:solidFill>
                <a:latin typeface="Calibri" pitchFamily="34" charset="0"/>
                <a:cs typeface="Calibri" pitchFamily="34" charset="0"/>
              </a:rPr>
              <a:t>‘clue word’ or phrase </a:t>
            </a:r>
            <a:r>
              <a:rPr lang="en-AU" sz="4800" dirty="0" smtClean="0">
                <a:solidFill>
                  <a:schemeClr val="accent1"/>
                </a:solidFill>
                <a:latin typeface="Calibri" pitchFamily="34" charset="0"/>
                <a:cs typeface="Calibri" pitchFamily="34" charset="0"/>
              </a:rPr>
              <a:t>is usually put into the question that </a:t>
            </a:r>
            <a:r>
              <a:rPr lang="en-AU" sz="4800" dirty="0">
                <a:solidFill>
                  <a:schemeClr val="accent1"/>
                </a:solidFill>
                <a:latin typeface="Calibri" pitchFamily="34" charset="0"/>
                <a:cs typeface="Calibri" pitchFamily="34" charset="0"/>
              </a:rPr>
              <a:t>tells you </a:t>
            </a:r>
            <a:r>
              <a:rPr lang="en-AU" sz="4800" b="1" dirty="0">
                <a:solidFill>
                  <a:schemeClr val="accent1"/>
                </a:solidFill>
                <a:latin typeface="Calibri" pitchFamily="34" charset="0"/>
                <a:cs typeface="Calibri" pitchFamily="34" charset="0"/>
              </a:rPr>
              <a:t>what you need to do</a:t>
            </a:r>
            <a:r>
              <a:rPr lang="en-AU" sz="4800" dirty="0">
                <a:solidFill>
                  <a:schemeClr val="accent1"/>
                </a:solidFill>
                <a:latin typeface="Calibri" pitchFamily="34" charset="0"/>
                <a:cs typeface="Calibri" pitchFamily="34" charset="0"/>
              </a:rPr>
              <a:t> to answer the question properly. </a:t>
            </a:r>
            <a:endParaRPr lang="en-AU" sz="4800" dirty="0" smtClean="0">
              <a:solidFill>
                <a:schemeClr val="accent1"/>
              </a:solidFill>
              <a:latin typeface="Calibri" pitchFamily="34" charset="0"/>
              <a:cs typeface="Calibri" pitchFamily="34" charset="0"/>
            </a:endParaRPr>
          </a:p>
          <a:p>
            <a:pPr marL="0" lvl="0" indent="0">
              <a:buNone/>
            </a:pPr>
            <a:endParaRPr lang="en-AU" sz="4800" dirty="0">
              <a:latin typeface="Calibri" pitchFamily="34" charset="0"/>
              <a:cs typeface="Calibri" pitchFamily="34" charset="0"/>
            </a:endParaRPr>
          </a:p>
          <a:p>
            <a:pPr marL="0" lvl="0" indent="0">
              <a:buNone/>
            </a:pPr>
            <a:r>
              <a:rPr lang="en-AU" sz="4800" dirty="0" smtClean="0">
                <a:latin typeface="Calibri" pitchFamily="34" charset="0"/>
                <a:cs typeface="Calibri" pitchFamily="34" charset="0"/>
              </a:rPr>
              <a:t>Eg</a:t>
            </a:r>
            <a:r>
              <a:rPr lang="en-AU" sz="4800" dirty="0">
                <a:latin typeface="Calibri" pitchFamily="34" charset="0"/>
                <a:cs typeface="Calibri" pitchFamily="34" charset="0"/>
              </a:rPr>
              <a:t>: Words like ‘Discuss’, ‘Do you agree?’, ‘Sketch’, ‘List’,  ‘Describe’, ‘Analyse’, ‘Evaluate’, ‘Simplify’. </a:t>
            </a:r>
          </a:p>
          <a:p>
            <a:pPr marL="0" indent="0">
              <a:buNone/>
            </a:pPr>
            <a:r>
              <a:rPr lang="en-AU" sz="4800" dirty="0">
                <a:latin typeface="Calibri" pitchFamily="34" charset="0"/>
                <a:cs typeface="Calibri" pitchFamily="34" charset="0"/>
              </a:rPr>
              <a:t> </a:t>
            </a:r>
          </a:p>
          <a:p>
            <a:endParaRPr lang="en-AU" dirty="0"/>
          </a:p>
          <a:p>
            <a:endParaRPr lang="en-AU" dirty="0"/>
          </a:p>
        </p:txBody>
      </p:sp>
    </p:spTree>
    <p:extLst>
      <p:ext uri="{BB962C8B-B14F-4D97-AF65-F5344CB8AC3E}">
        <p14:creationId xmlns:p14="http://schemas.microsoft.com/office/powerpoint/2010/main" val="7947811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Step 1: Underline and define key words</a:t>
            </a:r>
            <a:endParaRPr lang="en-AU" b="1" dirty="0"/>
          </a:p>
        </p:txBody>
      </p:sp>
      <p:sp>
        <p:nvSpPr>
          <p:cNvPr id="3" name="Content Placeholder 2"/>
          <p:cNvSpPr>
            <a:spLocks noGrp="1"/>
          </p:cNvSpPr>
          <p:nvPr>
            <p:ph sz="quarter" idx="1"/>
          </p:nvPr>
        </p:nvSpPr>
        <p:spPr>
          <a:xfrm>
            <a:off x="457200" y="1600200"/>
            <a:ext cx="8003232" cy="4873752"/>
          </a:xfrm>
        </p:spPr>
        <p:txBody>
          <a:bodyPr>
            <a:normAutofit fontScale="55000" lnSpcReduction="20000"/>
          </a:bodyPr>
          <a:lstStyle/>
          <a:p>
            <a:r>
              <a:rPr lang="en-AU" b="1" dirty="0" smtClean="0">
                <a:solidFill>
                  <a:schemeClr val="accent1"/>
                </a:solidFill>
              </a:rPr>
              <a:t>Underline or highlight the words that indicate what the question  is about? </a:t>
            </a:r>
          </a:p>
          <a:p>
            <a:pPr marL="0" indent="0">
              <a:buNone/>
            </a:pPr>
            <a:endParaRPr lang="en-AU" dirty="0" smtClean="0"/>
          </a:p>
          <a:p>
            <a:pPr marL="0" indent="0">
              <a:buNone/>
            </a:pPr>
            <a:r>
              <a:rPr lang="en-AU" u="sng" dirty="0" smtClean="0"/>
              <a:t>To </a:t>
            </a:r>
            <a:r>
              <a:rPr lang="en-AU" u="sng" dirty="0"/>
              <a:t>what degree</a:t>
            </a:r>
            <a:r>
              <a:rPr lang="en-AU" dirty="0"/>
              <a:t> are the </a:t>
            </a:r>
            <a:r>
              <a:rPr lang="en-AU" u="sng" dirty="0"/>
              <a:t>main characters</a:t>
            </a:r>
            <a:r>
              <a:rPr lang="en-AU" dirty="0"/>
              <a:t> in </a:t>
            </a:r>
            <a:r>
              <a:rPr lang="en-AU" i="1" u="sng" dirty="0"/>
              <a:t>Montana, 1948</a:t>
            </a:r>
            <a:r>
              <a:rPr lang="en-AU" dirty="0"/>
              <a:t> </a:t>
            </a:r>
            <a:r>
              <a:rPr lang="en-AU" u="sng" dirty="0"/>
              <a:t>responsible for</a:t>
            </a:r>
            <a:r>
              <a:rPr lang="en-AU" dirty="0"/>
              <a:t> their </a:t>
            </a:r>
            <a:r>
              <a:rPr lang="en-AU" u="sng" dirty="0"/>
              <a:t>own</a:t>
            </a:r>
            <a:r>
              <a:rPr lang="en-AU" dirty="0"/>
              <a:t> </a:t>
            </a:r>
            <a:r>
              <a:rPr lang="en-AU" u="sng" dirty="0"/>
              <a:t>behaviour</a:t>
            </a:r>
            <a:r>
              <a:rPr lang="en-AU" dirty="0"/>
              <a:t>?</a:t>
            </a:r>
          </a:p>
          <a:p>
            <a:pPr marL="0" indent="0">
              <a:buNone/>
            </a:pPr>
            <a:endParaRPr lang="en-AU" dirty="0"/>
          </a:p>
          <a:p>
            <a:r>
              <a:rPr lang="en-AU" b="1" dirty="0" smtClean="0">
                <a:solidFill>
                  <a:schemeClr val="accent1"/>
                </a:solidFill>
              </a:rPr>
              <a:t>Now, define them and come up with synonyms (words with similar meaning) for them to understand the question and to use throughout your written piece. You </a:t>
            </a:r>
            <a:r>
              <a:rPr lang="en-AU" b="1" dirty="0">
                <a:solidFill>
                  <a:schemeClr val="accent1"/>
                </a:solidFill>
              </a:rPr>
              <a:t>can use a dictionary </a:t>
            </a:r>
            <a:r>
              <a:rPr lang="en-AU" b="1" dirty="0" smtClean="0">
                <a:solidFill>
                  <a:schemeClr val="accent1"/>
                </a:solidFill>
              </a:rPr>
              <a:t>and/or thesaurus to </a:t>
            </a:r>
            <a:r>
              <a:rPr lang="en-AU" b="1" dirty="0">
                <a:solidFill>
                  <a:schemeClr val="accent1"/>
                </a:solidFill>
              </a:rPr>
              <a:t>help you </a:t>
            </a:r>
            <a:endParaRPr lang="en-AU" b="1" dirty="0" smtClean="0">
              <a:solidFill>
                <a:schemeClr val="accent1"/>
              </a:solidFill>
            </a:endParaRPr>
          </a:p>
          <a:p>
            <a:pPr marL="0" indent="0">
              <a:buNone/>
            </a:pPr>
            <a:endParaRPr lang="en-AU" dirty="0" smtClean="0">
              <a:solidFill>
                <a:schemeClr val="accent1"/>
              </a:solidFill>
            </a:endParaRPr>
          </a:p>
          <a:p>
            <a:pPr marL="0" indent="0">
              <a:buNone/>
            </a:pPr>
            <a:r>
              <a:rPr lang="en-AU" u="sng" dirty="0" smtClean="0"/>
              <a:t>To </a:t>
            </a:r>
            <a:r>
              <a:rPr lang="en-AU" u="sng" dirty="0"/>
              <a:t>what degree: </a:t>
            </a:r>
            <a:r>
              <a:rPr lang="en-AU" dirty="0"/>
              <a:t>To what extent, how much</a:t>
            </a:r>
          </a:p>
          <a:p>
            <a:pPr marL="0" indent="0">
              <a:buNone/>
            </a:pPr>
            <a:endParaRPr lang="en-AU" dirty="0"/>
          </a:p>
          <a:p>
            <a:pPr marL="0" indent="0">
              <a:buNone/>
            </a:pPr>
            <a:r>
              <a:rPr lang="en-AU" u="sng" dirty="0" smtClean="0"/>
              <a:t>Main </a:t>
            </a:r>
            <a:r>
              <a:rPr lang="en-AU" u="sng" dirty="0"/>
              <a:t>characters: </a:t>
            </a:r>
            <a:r>
              <a:rPr lang="en-AU" dirty="0"/>
              <a:t>Protagonist, key characters. David Hayden, Wes Hayden, Frank Hayden, Gail Hayden</a:t>
            </a:r>
          </a:p>
          <a:p>
            <a:pPr marL="0" indent="0">
              <a:buNone/>
            </a:pPr>
            <a:endParaRPr lang="en-AU" i="1" dirty="0"/>
          </a:p>
          <a:p>
            <a:pPr marL="0" indent="0">
              <a:buNone/>
            </a:pPr>
            <a:r>
              <a:rPr lang="en-AU" i="1" u="sng" dirty="0" smtClean="0"/>
              <a:t>Montana</a:t>
            </a:r>
            <a:r>
              <a:rPr lang="en-AU" i="1" u="sng" dirty="0"/>
              <a:t>, 1948</a:t>
            </a:r>
            <a:r>
              <a:rPr lang="en-AU" u="sng" dirty="0"/>
              <a:t>: </a:t>
            </a:r>
            <a:r>
              <a:rPr lang="en-AU" dirty="0"/>
              <a:t>Western novel written by Larry Watson set in the rural town of </a:t>
            </a:r>
            <a:r>
              <a:rPr lang="en-AU" dirty="0" err="1"/>
              <a:t>Bentrock</a:t>
            </a:r>
            <a:r>
              <a:rPr lang="en-AU" dirty="0"/>
              <a:t>, Montana </a:t>
            </a:r>
          </a:p>
          <a:p>
            <a:pPr marL="0" indent="0">
              <a:buNone/>
            </a:pPr>
            <a:endParaRPr lang="en-AU" dirty="0"/>
          </a:p>
          <a:p>
            <a:pPr marL="0" indent="0">
              <a:buNone/>
            </a:pPr>
            <a:r>
              <a:rPr lang="en-AU" u="sng" dirty="0" smtClean="0"/>
              <a:t>Responsible </a:t>
            </a:r>
            <a:r>
              <a:rPr lang="en-AU" u="sng" dirty="0"/>
              <a:t>for their own behaviour: </a:t>
            </a:r>
            <a:r>
              <a:rPr lang="en-AU" dirty="0"/>
              <a:t>Being accountable for one’s own </a:t>
            </a:r>
            <a:r>
              <a:rPr lang="en-AU" dirty="0" smtClean="0"/>
              <a:t>actions, personal responsibility, having control over one’s actions</a:t>
            </a:r>
            <a:endParaRPr lang="en-AU" dirty="0"/>
          </a:p>
          <a:p>
            <a:pPr marL="0" indent="0">
              <a:buNone/>
            </a:pPr>
            <a:endParaRPr lang="en-AU" dirty="0"/>
          </a:p>
          <a:p>
            <a:r>
              <a:rPr lang="en-AU" b="1" dirty="0" smtClean="0">
                <a:solidFill>
                  <a:schemeClr val="accent1"/>
                </a:solidFill>
              </a:rPr>
              <a:t>Reword </a:t>
            </a:r>
            <a:r>
              <a:rPr lang="en-AU" b="1" dirty="0">
                <a:solidFill>
                  <a:schemeClr val="accent1"/>
                </a:solidFill>
              </a:rPr>
              <a:t>the question if necessary in language that makes sense to </a:t>
            </a:r>
            <a:r>
              <a:rPr lang="en-AU" b="1" dirty="0" smtClean="0">
                <a:solidFill>
                  <a:schemeClr val="accent1"/>
                </a:solidFill>
              </a:rPr>
              <a:t>you</a:t>
            </a:r>
          </a:p>
          <a:p>
            <a:pPr marL="0" indent="0">
              <a:buNone/>
            </a:pPr>
            <a:endParaRPr lang="en-AU" dirty="0"/>
          </a:p>
          <a:p>
            <a:pPr marL="0" indent="0">
              <a:buNone/>
            </a:pPr>
            <a:r>
              <a:rPr lang="en-AU" dirty="0" smtClean="0"/>
              <a:t>To </a:t>
            </a:r>
            <a:r>
              <a:rPr lang="en-AU" dirty="0"/>
              <a:t>what extent are the key characters in </a:t>
            </a:r>
            <a:r>
              <a:rPr lang="en-AU" i="1" dirty="0"/>
              <a:t>Montana, 1948</a:t>
            </a:r>
            <a:r>
              <a:rPr lang="en-AU" dirty="0"/>
              <a:t> accountable for their own actions?</a:t>
            </a:r>
          </a:p>
          <a:p>
            <a:pPr marL="0" indent="0">
              <a:buNone/>
            </a:pPr>
            <a:r>
              <a:rPr lang="en-AU" dirty="0"/>
              <a:t> </a:t>
            </a:r>
          </a:p>
          <a:p>
            <a:pPr lvl="0"/>
            <a:endParaRPr lang="en-AU" dirty="0"/>
          </a:p>
          <a:p>
            <a:endParaRPr lang="en-AU" dirty="0"/>
          </a:p>
        </p:txBody>
      </p:sp>
    </p:spTree>
    <p:extLst>
      <p:ext uri="{BB962C8B-B14F-4D97-AF65-F5344CB8AC3E}">
        <p14:creationId xmlns:p14="http://schemas.microsoft.com/office/powerpoint/2010/main" val="812733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Step 2: Identify the topic and specific focus</a:t>
            </a:r>
            <a:endParaRPr lang="en-AU" b="1" dirty="0"/>
          </a:p>
        </p:txBody>
      </p:sp>
      <p:sp>
        <p:nvSpPr>
          <p:cNvPr id="3" name="Content Placeholder 2"/>
          <p:cNvSpPr>
            <a:spLocks noGrp="1"/>
          </p:cNvSpPr>
          <p:nvPr>
            <p:ph sz="quarter" idx="1"/>
          </p:nvPr>
        </p:nvSpPr>
        <p:spPr/>
        <p:txBody>
          <a:bodyPr>
            <a:normAutofit fontScale="77500" lnSpcReduction="20000"/>
          </a:bodyPr>
          <a:lstStyle/>
          <a:p>
            <a:pPr lvl="0"/>
            <a:r>
              <a:rPr lang="en-AU" b="1" dirty="0"/>
              <a:t>Work out what the general topic </a:t>
            </a:r>
            <a:r>
              <a:rPr lang="en-AU" b="1" dirty="0" smtClean="0"/>
              <a:t>is by asking yourself the following: ‘In 5 words or less, how would I describe what the question is really about?’</a:t>
            </a:r>
          </a:p>
          <a:p>
            <a:pPr marL="0" lvl="0" indent="0">
              <a:buNone/>
            </a:pPr>
            <a:endParaRPr lang="en-AU" dirty="0"/>
          </a:p>
          <a:p>
            <a:pPr marL="0" indent="0">
              <a:buNone/>
            </a:pPr>
            <a:r>
              <a:rPr lang="en-AU" dirty="0" smtClean="0"/>
              <a:t>Eg: The question: </a:t>
            </a:r>
            <a:r>
              <a:rPr lang="en-AU" u="sng" dirty="0"/>
              <a:t>To what degree</a:t>
            </a:r>
            <a:r>
              <a:rPr lang="en-AU" dirty="0"/>
              <a:t> are the </a:t>
            </a:r>
            <a:r>
              <a:rPr lang="en-AU" u="sng" dirty="0"/>
              <a:t>main characters</a:t>
            </a:r>
            <a:r>
              <a:rPr lang="en-AU" dirty="0"/>
              <a:t> in </a:t>
            </a:r>
            <a:r>
              <a:rPr lang="en-AU" u="sng" dirty="0"/>
              <a:t>Montana, 1948</a:t>
            </a:r>
            <a:r>
              <a:rPr lang="en-AU" dirty="0"/>
              <a:t> </a:t>
            </a:r>
            <a:r>
              <a:rPr lang="en-AU" u="sng" dirty="0"/>
              <a:t>responsible for</a:t>
            </a:r>
            <a:r>
              <a:rPr lang="en-AU" dirty="0"/>
              <a:t> their </a:t>
            </a:r>
            <a:r>
              <a:rPr lang="en-AU" u="sng" dirty="0"/>
              <a:t>own</a:t>
            </a:r>
            <a:r>
              <a:rPr lang="en-AU" dirty="0"/>
              <a:t> </a:t>
            </a:r>
            <a:r>
              <a:rPr lang="en-AU" u="sng" dirty="0"/>
              <a:t>behaviour</a:t>
            </a:r>
            <a:r>
              <a:rPr lang="en-AU" dirty="0"/>
              <a:t>?</a:t>
            </a:r>
          </a:p>
          <a:p>
            <a:pPr marL="0" indent="0">
              <a:buNone/>
            </a:pPr>
            <a:endParaRPr lang="en-AU" i="1" dirty="0" smtClean="0"/>
          </a:p>
          <a:p>
            <a:pPr marL="0" indent="0">
              <a:buNone/>
            </a:pPr>
            <a:r>
              <a:rPr lang="en-AU" dirty="0" smtClean="0"/>
              <a:t>The general topic for this question is main characters in </a:t>
            </a:r>
            <a:r>
              <a:rPr lang="en-AU" i="1" dirty="0" smtClean="0"/>
              <a:t>Montana</a:t>
            </a:r>
            <a:r>
              <a:rPr lang="en-AU" i="1" dirty="0"/>
              <a:t>, 1948</a:t>
            </a:r>
            <a:endParaRPr lang="en-AU" dirty="0"/>
          </a:p>
          <a:p>
            <a:pPr marL="0" indent="0">
              <a:buNone/>
            </a:pPr>
            <a:r>
              <a:rPr lang="en-AU" dirty="0"/>
              <a:t> </a:t>
            </a:r>
          </a:p>
          <a:p>
            <a:r>
              <a:rPr lang="en-AU" b="1" dirty="0" smtClean="0"/>
              <a:t>Work out what the specific focus of the question is by asking yourself the following: What clues do the key words give me about the question’s specific focus? What part of the general topic do I need to ‘zoom in’ on? </a:t>
            </a:r>
          </a:p>
          <a:p>
            <a:endParaRPr lang="en-AU" dirty="0"/>
          </a:p>
          <a:p>
            <a:pPr marL="0" indent="0">
              <a:buNone/>
            </a:pPr>
            <a:r>
              <a:rPr lang="en-AU" dirty="0" smtClean="0"/>
              <a:t>Eg: How </a:t>
            </a:r>
            <a:r>
              <a:rPr lang="en-AU" dirty="0"/>
              <a:t>accountability for one’s actions is portrayed in the text through the characters</a:t>
            </a:r>
          </a:p>
          <a:p>
            <a:endParaRPr lang="en-AU" dirty="0"/>
          </a:p>
        </p:txBody>
      </p:sp>
    </p:spTree>
    <p:extLst>
      <p:ext uri="{BB962C8B-B14F-4D97-AF65-F5344CB8AC3E}">
        <p14:creationId xmlns:p14="http://schemas.microsoft.com/office/powerpoint/2010/main" val="1693610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Step 3: Work out the restrictions and what you need to do</a:t>
            </a:r>
            <a:endParaRPr lang="en-AU" b="1" dirty="0"/>
          </a:p>
        </p:txBody>
      </p:sp>
      <p:sp>
        <p:nvSpPr>
          <p:cNvPr id="3" name="Content Placeholder 2"/>
          <p:cNvSpPr>
            <a:spLocks noGrp="1"/>
          </p:cNvSpPr>
          <p:nvPr>
            <p:ph sz="quarter" idx="1"/>
          </p:nvPr>
        </p:nvSpPr>
        <p:spPr/>
        <p:txBody>
          <a:bodyPr>
            <a:normAutofit fontScale="62500" lnSpcReduction="20000"/>
          </a:bodyPr>
          <a:lstStyle/>
          <a:p>
            <a:pPr lvl="0"/>
            <a:r>
              <a:rPr lang="en-AU" b="1" dirty="0"/>
              <a:t>Work out what the restrictions are </a:t>
            </a:r>
            <a:r>
              <a:rPr lang="en-AU" b="1" dirty="0" smtClean="0"/>
              <a:t>by asking yourself the following: are there any specific themes, language structures and features, numerical or date ranges, quotes from specific stories or other specific descriptions that are mentioned in the topic? </a:t>
            </a:r>
            <a:endParaRPr lang="en-AU" dirty="0"/>
          </a:p>
          <a:p>
            <a:pPr marL="0" indent="0">
              <a:buNone/>
            </a:pPr>
            <a:endParaRPr lang="en-AU" dirty="0" smtClean="0"/>
          </a:p>
          <a:p>
            <a:pPr marL="0" indent="0">
              <a:buNone/>
            </a:pPr>
            <a:r>
              <a:rPr lang="en-AU" dirty="0" smtClean="0"/>
              <a:t>Eg:  Question: ‘To </a:t>
            </a:r>
            <a:r>
              <a:rPr lang="en-AU" dirty="0"/>
              <a:t>what degree are the </a:t>
            </a:r>
            <a:r>
              <a:rPr lang="en-AU" dirty="0">
                <a:solidFill>
                  <a:srgbClr val="FF0000"/>
                </a:solidFill>
              </a:rPr>
              <a:t>main</a:t>
            </a:r>
            <a:r>
              <a:rPr lang="en-AU" dirty="0"/>
              <a:t> </a:t>
            </a:r>
            <a:r>
              <a:rPr lang="en-AU" dirty="0">
                <a:solidFill>
                  <a:srgbClr val="FF0000"/>
                </a:solidFill>
              </a:rPr>
              <a:t>characters</a:t>
            </a:r>
            <a:r>
              <a:rPr lang="en-AU" dirty="0"/>
              <a:t> in </a:t>
            </a:r>
            <a:r>
              <a:rPr lang="en-AU" i="1" dirty="0"/>
              <a:t>Montana, 1948</a:t>
            </a:r>
            <a:r>
              <a:rPr lang="en-AU" dirty="0"/>
              <a:t> responsible for their own behaviour</a:t>
            </a:r>
            <a:r>
              <a:rPr lang="en-AU" dirty="0" smtClean="0"/>
              <a:t>? Write an </a:t>
            </a:r>
            <a:r>
              <a:rPr lang="en-AU" dirty="0" smtClean="0">
                <a:solidFill>
                  <a:srgbClr val="FF0000"/>
                </a:solidFill>
              </a:rPr>
              <a:t>800-word essay </a:t>
            </a:r>
            <a:r>
              <a:rPr lang="en-AU" dirty="0" smtClean="0"/>
              <a:t>expressing your </a:t>
            </a:r>
            <a:r>
              <a:rPr lang="en-AU" dirty="0" smtClean="0">
                <a:solidFill>
                  <a:srgbClr val="FF0000"/>
                </a:solidFill>
              </a:rPr>
              <a:t>sustained interpretation</a:t>
            </a:r>
            <a:r>
              <a:rPr lang="en-AU" dirty="0" smtClean="0"/>
              <a:t>, using </a:t>
            </a:r>
            <a:r>
              <a:rPr lang="en-AU" dirty="0" smtClean="0">
                <a:solidFill>
                  <a:srgbClr val="FF0000"/>
                </a:solidFill>
              </a:rPr>
              <a:t>evidence</a:t>
            </a:r>
            <a:r>
              <a:rPr lang="en-AU" dirty="0" smtClean="0"/>
              <a:t> while referring to </a:t>
            </a:r>
            <a:r>
              <a:rPr lang="en-AU" dirty="0" smtClean="0">
                <a:solidFill>
                  <a:srgbClr val="FF0000"/>
                </a:solidFill>
              </a:rPr>
              <a:t>structures and features </a:t>
            </a:r>
            <a:r>
              <a:rPr lang="en-AU" dirty="0" smtClean="0"/>
              <a:t>the author uses to convey meaning.’ </a:t>
            </a:r>
            <a:endParaRPr lang="en-AU" dirty="0"/>
          </a:p>
          <a:p>
            <a:pPr marL="0" indent="0">
              <a:buNone/>
            </a:pPr>
            <a:endParaRPr lang="en-AU" dirty="0" smtClean="0"/>
          </a:p>
          <a:p>
            <a:pPr marL="0" indent="0">
              <a:buNone/>
            </a:pPr>
            <a:r>
              <a:rPr lang="en-AU" dirty="0" smtClean="0"/>
              <a:t>Restrictions</a:t>
            </a:r>
            <a:r>
              <a:rPr lang="en-AU" dirty="0"/>
              <a:t>: Only focus on main characters (</a:t>
            </a:r>
            <a:r>
              <a:rPr lang="en-AU" dirty="0" err="1"/>
              <a:t>eg</a:t>
            </a:r>
            <a:r>
              <a:rPr lang="en-AU" dirty="0"/>
              <a:t>: David, Wes, Frank, Julian, Gail</a:t>
            </a:r>
            <a:r>
              <a:rPr lang="en-AU" dirty="0" smtClean="0"/>
              <a:t>), write at least 800 words, come up with an answer or interpretation of the topic, use evidence (quotations, detailed descriptions) and refer to language structures and features and how they communicate the author’s ideas to the audience </a:t>
            </a:r>
          </a:p>
          <a:p>
            <a:pPr marL="0" indent="0">
              <a:buNone/>
            </a:pPr>
            <a:endParaRPr lang="en-AU" dirty="0" smtClean="0"/>
          </a:p>
          <a:p>
            <a:r>
              <a:rPr lang="en-AU" b="1" dirty="0" smtClean="0"/>
              <a:t>Find out what </a:t>
            </a:r>
            <a:r>
              <a:rPr lang="en-AU" b="1" dirty="0"/>
              <a:t>you need to </a:t>
            </a:r>
            <a:r>
              <a:rPr lang="en-AU" b="1" dirty="0" smtClean="0"/>
              <a:t>do by asking yourself: </a:t>
            </a:r>
            <a:endParaRPr lang="en-AU" dirty="0"/>
          </a:p>
          <a:p>
            <a:pPr marL="0" indent="0">
              <a:buNone/>
            </a:pPr>
            <a:endParaRPr lang="en-AU" dirty="0" smtClean="0"/>
          </a:p>
          <a:p>
            <a:pPr marL="0" indent="0">
              <a:buNone/>
            </a:pPr>
            <a:r>
              <a:rPr lang="en-AU" dirty="0" smtClean="0"/>
              <a:t>This is a ‘to what degree’ question, so I need to analyse and evaluate </a:t>
            </a:r>
            <a:r>
              <a:rPr lang="en-AU" dirty="0"/>
              <a:t>to </a:t>
            </a:r>
            <a:r>
              <a:rPr lang="en-AU" u="sng" dirty="0"/>
              <a:t>what extent </a:t>
            </a:r>
            <a:r>
              <a:rPr lang="en-AU" dirty="0"/>
              <a:t>or </a:t>
            </a:r>
            <a:r>
              <a:rPr lang="en-AU" u="sng" dirty="0"/>
              <a:t>how much</a:t>
            </a:r>
            <a:r>
              <a:rPr lang="en-AU" dirty="0"/>
              <a:t> the main characters in the novel are responsible for their </a:t>
            </a:r>
            <a:r>
              <a:rPr lang="en-AU" dirty="0" smtClean="0"/>
              <a:t>actions in different situations</a:t>
            </a:r>
            <a:endParaRPr lang="en-AU" dirty="0"/>
          </a:p>
          <a:p>
            <a:endParaRPr lang="en-AU" dirty="0"/>
          </a:p>
        </p:txBody>
      </p:sp>
    </p:spTree>
    <p:extLst>
      <p:ext uri="{BB962C8B-B14F-4D97-AF65-F5344CB8AC3E}">
        <p14:creationId xmlns:p14="http://schemas.microsoft.com/office/powerpoint/2010/main" val="2426283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467600" cy="1143000"/>
          </a:xfrm>
        </p:spPr>
        <p:txBody>
          <a:bodyPr/>
          <a:lstStyle/>
          <a:p>
            <a:r>
              <a:rPr lang="en-AU" b="1" dirty="0" smtClean="0"/>
              <a:t>Now put it all together:</a:t>
            </a:r>
            <a:endParaRPr lang="en-AU" b="1" dirty="0"/>
          </a:p>
        </p:txBody>
      </p:sp>
      <p:sp>
        <p:nvSpPr>
          <p:cNvPr id="3" name="Content Placeholder 2"/>
          <p:cNvSpPr>
            <a:spLocks noGrp="1"/>
          </p:cNvSpPr>
          <p:nvPr>
            <p:ph sz="quarter" idx="1"/>
          </p:nvPr>
        </p:nvSpPr>
        <p:spPr>
          <a:xfrm>
            <a:off x="467544" y="1412776"/>
            <a:ext cx="8136904" cy="5133184"/>
          </a:xfrm>
        </p:spPr>
        <p:txBody>
          <a:bodyPr>
            <a:noAutofit/>
          </a:bodyPr>
          <a:lstStyle/>
          <a:p>
            <a:pPr marL="0" indent="0">
              <a:buNone/>
            </a:pPr>
            <a:r>
              <a:rPr lang="en-AU" sz="1800" dirty="0" smtClean="0"/>
              <a:t>Make a ‘Have I’ checklist that will guide your brainstorming, that takes the topic, general focus, restrictions and what you need to do into account:</a:t>
            </a:r>
          </a:p>
          <a:p>
            <a:pPr marL="0" indent="0">
              <a:buNone/>
            </a:pPr>
            <a:endParaRPr lang="en-AU" sz="1800" b="1" dirty="0" smtClean="0"/>
          </a:p>
          <a:p>
            <a:pPr marL="0" indent="0">
              <a:buNone/>
            </a:pPr>
            <a:r>
              <a:rPr lang="en-AU" sz="1800" b="1" dirty="0" smtClean="0"/>
              <a:t>Have I:</a:t>
            </a:r>
          </a:p>
          <a:p>
            <a:r>
              <a:rPr lang="en-AU" sz="1800" dirty="0" smtClean="0"/>
              <a:t>Considered only the main characters in </a:t>
            </a:r>
            <a:r>
              <a:rPr lang="en-AU" sz="1800" i="1" dirty="0" smtClean="0"/>
              <a:t>Montana, 1948</a:t>
            </a:r>
            <a:r>
              <a:rPr lang="en-AU" sz="1800" dirty="0" smtClean="0"/>
              <a:t>? </a:t>
            </a:r>
          </a:p>
          <a:p>
            <a:r>
              <a:rPr lang="en-AU" sz="1800" dirty="0" smtClean="0"/>
              <a:t>Analysed and evaluated how responsible/not responsible the main characters are when it comes to their actions in different situations?</a:t>
            </a:r>
          </a:p>
          <a:p>
            <a:r>
              <a:rPr lang="en-AU" sz="1800" dirty="0" smtClean="0"/>
              <a:t>Put my analysis and evaluation of the question (see previous dot point) into my own words, forming a sustained interpretation?</a:t>
            </a:r>
          </a:p>
          <a:p>
            <a:r>
              <a:rPr lang="en-AU" sz="1800" dirty="0" smtClean="0"/>
              <a:t>Found quotes, descriptions and other examples that connect to the topic and focus?</a:t>
            </a:r>
          </a:p>
          <a:p>
            <a:r>
              <a:rPr lang="en-AU" sz="1800" dirty="0" smtClean="0"/>
              <a:t> Found language structures and features that connect to the specific topic and focus?</a:t>
            </a:r>
          </a:p>
          <a:p>
            <a:r>
              <a:rPr lang="en-AU" sz="1800" dirty="0" smtClean="0"/>
              <a:t>Come up with a</a:t>
            </a:r>
          </a:p>
          <a:p>
            <a:r>
              <a:rPr lang="en-AU" sz="1800" dirty="0" smtClean="0"/>
              <a:t>Planned to write at least 800 words?</a:t>
            </a:r>
            <a:endParaRPr lang="en-AU" sz="1800" dirty="0"/>
          </a:p>
        </p:txBody>
      </p:sp>
    </p:spTree>
    <p:extLst>
      <p:ext uri="{BB962C8B-B14F-4D97-AF65-F5344CB8AC3E}">
        <p14:creationId xmlns:p14="http://schemas.microsoft.com/office/powerpoint/2010/main" val="28596908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TotalTime>
  <Words>840</Words>
  <Application>Microsoft Office PowerPoint</Application>
  <PresentationFormat>On-screen Show (4:3)</PresentationFormat>
  <Paragraphs>87</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Writing Fluently </vt:lpstr>
      <vt:lpstr>Why should we break down the questions we get in class? </vt:lpstr>
      <vt:lpstr>How are questions set, anyway?</vt:lpstr>
      <vt:lpstr>Step 1: Underline and define key words</vt:lpstr>
      <vt:lpstr>Step 2: Identify the topic and specific focus</vt:lpstr>
      <vt:lpstr>Step 3: Work out the restrictions and what you need to do</vt:lpstr>
      <vt:lpstr>Now put it all together:</vt:lpstr>
    </vt:vector>
  </TitlesOfParts>
  <Company>DEECD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Fluently</dc:title>
  <dc:creator>Nicole Marie</dc:creator>
  <cp:lastModifiedBy>Nicole Marie</cp:lastModifiedBy>
  <cp:revision>21</cp:revision>
  <dcterms:created xsi:type="dcterms:W3CDTF">2016-02-21T04:48:24Z</dcterms:created>
  <dcterms:modified xsi:type="dcterms:W3CDTF">2016-02-21T12:49:21Z</dcterms:modified>
</cp:coreProperties>
</file>