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7" r:id="rId2"/>
    <p:sldId id="258" r:id="rId3"/>
    <p:sldId id="259" r:id="rId4"/>
    <p:sldId id="282" r:id="rId5"/>
    <p:sldId id="260" r:id="rId6"/>
    <p:sldId id="261" r:id="rId7"/>
    <p:sldId id="264" r:id="rId8"/>
    <p:sldId id="262" r:id="rId9"/>
    <p:sldId id="289" r:id="rId10"/>
    <p:sldId id="285" r:id="rId11"/>
    <p:sldId id="287" r:id="rId12"/>
    <p:sldId id="288" r:id="rId13"/>
    <p:sldId id="263" r:id="rId14"/>
    <p:sldId id="290" r:id="rId15"/>
    <p:sldId id="279" r:id="rId16"/>
    <p:sldId id="270" r:id="rId17"/>
    <p:sldId id="265" r:id="rId18"/>
    <p:sldId id="292" r:id="rId19"/>
    <p:sldId id="293" r:id="rId20"/>
    <p:sldId id="291" r:id="rId21"/>
    <p:sldId id="294" r:id="rId22"/>
    <p:sldId id="268" r:id="rId23"/>
    <p:sldId id="296" r:id="rId24"/>
    <p:sldId id="298" r:id="rId25"/>
    <p:sldId id="280" r:id="rId26"/>
    <p:sldId id="295" r:id="rId27"/>
    <p:sldId id="297" r:id="rId28"/>
    <p:sldId id="271" r:id="rId29"/>
    <p:sldId id="272" r:id="rId30"/>
    <p:sldId id="273" r:id="rId31"/>
    <p:sldId id="276" r:id="rId32"/>
    <p:sldId id="299" r:id="rId33"/>
    <p:sldId id="300" r:id="rId34"/>
    <p:sldId id="274" r:id="rId35"/>
    <p:sldId id="281" r:id="rId36"/>
    <p:sldId id="27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4812D8-765E-423B-B0A1-E78A6D2DA78C}" type="datetimeFigureOut">
              <a:rPr lang="en-AU" smtClean="0"/>
              <a:t>21/02/2016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416A2-A8DF-4C13-9448-2C8417F2900C}" type="slidenum">
              <a:rPr lang="en-AU" smtClean="0"/>
              <a:t>‹#›</a:t>
            </a:fld>
            <a:endParaRPr lang="en-AU"/>
          </a:p>
        </p:txBody>
      </p:sp>
    </p:spTree>
    <p:extLst>
      <p:ext uri="{BB962C8B-B14F-4D97-AF65-F5344CB8AC3E}">
        <p14:creationId xmlns:p14="http://schemas.microsoft.com/office/powerpoint/2010/main" val="4119750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FE416A2-A8DF-4C13-9448-2C8417F2900C}" type="slidenum">
              <a:rPr lang="en-AU" smtClean="0"/>
              <a:t>12</a:t>
            </a:fld>
            <a:endParaRPr lang="en-AU"/>
          </a:p>
        </p:txBody>
      </p:sp>
    </p:spTree>
    <p:extLst>
      <p:ext uri="{BB962C8B-B14F-4D97-AF65-F5344CB8AC3E}">
        <p14:creationId xmlns:p14="http://schemas.microsoft.com/office/powerpoint/2010/main" val="2268675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AU">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92843955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5" name="Footer Placeholder 4"/>
          <p:cNvSpPr>
            <a:spLocks noGrp="1"/>
          </p:cNvSpPr>
          <p:nvPr>
            <p:ph type="ftr" sz="quarter" idx="11"/>
          </p:nvPr>
        </p:nvSpPr>
        <p:spPr/>
        <p:txBody>
          <a:bodyPr/>
          <a:lstStyle/>
          <a:p>
            <a:endParaRPr lang="en-AU">
              <a:solidFill>
                <a:srgbClr val="575F6D"/>
              </a:solidFill>
            </a:endParaRPr>
          </a:p>
        </p:txBody>
      </p:sp>
      <p:sp>
        <p:nvSpPr>
          <p:cNvPr id="6" name="Slide Number Placeholder 5"/>
          <p:cNvSpPr>
            <a:spLocks noGrp="1"/>
          </p:cNvSpPr>
          <p:nvPr>
            <p:ph type="sldNum" sz="quarter" idx="12"/>
          </p:nvPr>
        </p:nvSpPr>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80336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5" name="Footer Placeholder 4"/>
          <p:cNvSpPr>
            <a:spLocks noGrp="1"/>
          </p:cNvSpPr>
          <p:nvPr>
            <p:ph type="ftr" sz="quarter" idx="11"/>
          </p:nvPr>
        </p:nvSpPr>
        <p:spPr/>
        <p:txBody>
          <a:bodyPr/>
          <a:lstStyle/>
          <a:p>
            <a:endParaRPr lang="en-AU">
              <a:solidFill>
                <a:srgbClr val="575F6D"/>
              </a:solidFill>
            </a:endParaRPr>
          </a:p>
        </p:txBody>
      </p:sp>
      <p:sp>
        <p:nvSpPr>
          <p:cNvPr id="6" name="Slide Number Placeholder 5"/>
          <p:cNvSpPr>
            <a:spLocks noGrp="1"/>
          </p:cNvSpPr>
          <p:nvPr>
            <p:ph type="sldNum" sz="quarter" idx="12"/>
          </p:nvPr>
        </p:nvSpPr>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395261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FE35B9D-AEA5-49F8-96FC-6FE382558BF8}" type="datetimeFigureOut">
              <a:rPr lang="en-AU" smtClean="0">
                <a:solidFill>
                  <a:srgbClr val="575F6D"/>
                </a:solidFill>
              </a:rPr>
              <a:pPr/>
              <a:t>18/02/2016</a:t>
            </a:fld>
            <a:endParaRPr lang="en-AU">
              <a:solidFill>
                <a:srgbClr val="575F6D"/>
              </a:solidFill>
            </a:endParaRPr>
          </a:p>
        </p:txBody>
      </p:sp>
      <p:sp>
        <p:nvSpPr>
          <p:cNvPr id="9" name="Slide Number Placeholder 8"/>
          <p:cNvSpPr>
            <a:spLocks noGrp="1"/>
          </p:cNvSpPr>
          <p:nvPr>
            <p:ph type="sldNum" sz="quarter" idx="15"/>
          </p:nvPr>
        </p:nvSpPr>
        <p:spPr/>
        <p:txBody>
          <a:bodyPr rtlCol="0"/>
          <a:lstStyle/>
          <a:p>
            <a:fld id="{163AA3BF-4C27-4277-9144-005FB26B57D6}" type="slidenum">
              <a:rPr lang="en-AU" smtClean="0"/>
              <a:pPr/>
              <a:t>‹#›</a:t>
            </a:fld>
            <a:endParaRPr lang="en-AU"/>
          </a:p>
        </p:txBody>
      </p:sp>
      <p:sp>
        <p:nvSpPr>
          <p:cNvPr id="10" name="Footer Placeholder 9"/>
          <p:cNvSpPr>
            <a:spLocks noGrp="1"/>
          </p:cNvSpPr>
          <p:nvPr>
            <p:ph type="ftr" sz="quarter" idx="16"/>
          </p:nvPr>
        </p:nvSpPr>
        <p:spPr/>
        <p:txBody>
          <a:bodyPr rtlCol="0"/>
          <a:lstStyle/>
          <a:p>
            <a:endParaRPr lang="en-AU">
              <a:solidFill>
                <a:srgbClr val="575F6D"/>
              </a:solidFill>
            </a:endParaRPr>
          </a:p>
        </p:txBody>
      </p:sp>
    </p:spTree>
    <p:extLst>
      <p:ext uri="{BB962C8B-B14F-4D97-AF65-F5344CB8AC3E}">
        <p14:creationId xmlns:p14="http://schemas.microsoft.com/office/powerpoint/2010/main" val="328852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FE35B9D-AEA5-49F8-96FC-6FE382558BF8}" type="datetimeFigureOut">
              <a:rPr lang="en-AU" smtClean="0">
                <a:solidFill>
                  <a:srgbClr val="FFF39D"/>
                </a:solidFill>
              </a:rPr>
              <a:pPr/>
              <a:t>18/02/2016</a:t>
            </a:fld>
            <a:endParaRPr lang="en-AU">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AU">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33376452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6" name="Footer Placeholder 5"/>
          <p:cNvSpPr>
            <a:spLocks noGrp="1"/>
          </p:cNvSpPr>
          <p:nvPr>
            <p:ph type="ftr" sz="quarter" idx="11"/>
          </p:nvPr>
        </p:nvSpPr>
        <p:spPr/>
        <p:txBody>
          <a:bodyPr/>
          <a:lstStyle/>
          <a:p>
            <a:endParaRPr lang="en-AU">
              <a:solidFill>
                <a:srgbClr val="575F6D"/>
              </a:solidFill>
            </a:endParaRPr>
          </a:p>
        </p:txBody>
      </p:sp>
      <p:sp>
        <p:nvSpPr>
          <p:cNvPr id="7" name="Slide Number Placeholder 6"/>
          <p:cNvSpPr>
            <a:spLocks noGrp="1"/>
          </p:cNvSpPr>
          <p:nvPr>
            <p:ph type="sldNum" sz="quarter" idx="12"/>
          </p:nvPr>
        </p:nvSpPr>
        <p:spPr/>
        <p:txBody>
          <a:bodyPr/>
          <a:lstStyle/>
          <a:p>
            <a:fld id="{163AA3BF-4C27-4277-9144-005FB26B57D6}" type="slidenum">
              <a:rPr lang="en-AU" smtClean="0"/>
              <a:pPr/>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729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8" name="Footer Placeholder 7"/>
          <p:cNvSpPr>
            <a:spLocks noGrp="1"/>
          </p:cNvSpPr>
          <p:nvPr>
            <p:ph type="ftr" sz="quarter" idx="11"/>
          </p:nvPr>
        </p:nvSpPr>
        <p:spPr/>
        <p:txBody>
          <a:bodyPr/>
          <a:lstStyle/>
          <a:p>
            <a:endParaRPr lang="en-AU">
              <a:solidFill>
                <a:srgbClr val="575F6D"/>
              </a:solidFill>
            </a:endParaRPr>
          </a:p>
        </p:txBody>
      </p:sp>
      <p:sp>
        <p:nvSpPr>
          <p:cNvPr id="9" name="Slide Number Placeholder 8"/>
          <p:cNvSpPr>
            <a:spLocks noGrp="1"/>
          </p:cNvSpPr>
          <p:nvPr>
            <p:ph type="sldNum" sz="quarter" idx="12"/>
          </p:nvPr>
        </p:nvSpPr>
        <p:spPr/>
        <p:txBody>
          <a:bodyPr/>
          <a:lstStyle/>
          <a:p>
            <a:fld id="{163AA3BF-4C27-4277-9144-005FB26B57D6}" type="slidenum">
              <a:rPr lang="en-AU" smtClean="0"/>
              <a:pPr/>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27931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FE35B9D-AEA5-49F8-96FC-6FE382558BF8}" type="datetimeFigureOut">
              <a:rPr lang="en-AU" smtClean="0">
                <a:solidFill>
                  <a:srgbClr val="575F6D"/>
                </a:solidFill>
              </a:rPr>
              <a:pPr/>
              <a:t>18/02/2016</a:t>
            </a:fld>
            <a:endParaRPr lang="en-AU">
              <a:solidFill>
                <a:srgbClr val="575F6D"/>
              </a:solidFill>
            </a:endParaRPr>
          </a:p>
        </p:txBody>
      </p:sp>
      <p:sp>
        <p:nvSpPr>
          <p:cNvPr id="7" name="Slide Number Placeholder 6"/>
          <p:cNvSpPr>
            <a:spLocks noGrp="1"/>
          </p:cNvSpPr>
          <p:nvPr>
            <p:ph type="sldNum" sz="quarter" idx="11"/>
          </p:nvPr>
        </p:nvSpPr>
        <p:spPr/>
        <p:txBody>
          <a:bodyPr rtlCol="0"/>
          <a:lstStyle/>
          <a:p>
            <a:fld id="{163AA3BF-4C27-4277-9144-005FB26B57D6}" type="slidenum">
              <a:rPr lang="en-AU" smtClean="0"/>
              <a:pPr/>
              <a:t>‹#›</a:t>
            </a:fld>
            <a:endParaRPr lang="en-AU"/>
          </a:p>
        </p:txBody>
      </p:sp>
      <p:sp>
        <p:nvSpPr>
          <p:cNvPr id="8" name="Footer Placeholder 7"/>
          <p:cNvSpPr>
            <a:spLocks noGrp="1"/>
          </p:cNvSpPr>
          <p:nvPr>
            <p:ph type="ftr" sz="quarter" idx="12"/>
          </p:nvPr>
        </p:nvSpPr>
        <p:spPr/>
        <p:txBody>
          <a:bodyPr rtlCol="0"/>
          <a:lstStyle/>
          <a:p>
            <a:endParaRPr lang="en-AU">
              <a:solidFill>
                <a:srgbClr val="575F6D"/>
              </a:solidFill>
            </a:endParaRPr>
          </a:p>
        </p:txBody>
      </p:sp>
    </p:spTree>
    <p:extLst>
      <p:ext uri="{BB962C8B-B14F-4D97-AF65-F5344CB8AC3E}">
        <p14:creationId xmlns:p14="http://schemas.microsoft.com/office/powerpoint/2010/main" val="302179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3" name="Footer Placeholder 2"/>
          <p:cNvSpPr>
            <a:spLocks noGrp="1"/>
          </p:cNvSpPr>
          <p:nvPr>
            <p:ph type="ftr" sz="quarter" idx="11"/>
          </p:nvPr>
        </p:nvSpPr>
        <p:spPr/>
        <p:txBody>
          <a:bodyPr/>
          <a:lstStyle/>
          <a:p>
            <a:endParaRPr lang="en-AU">
              <a:solidFill>
                <a:srgbClr val="575F6D"/>
              </a:solidFill>
            </a:endParaRPr>
          </a:p>
        </p:txBody>
      </p:sp>
      <p:sp>
        <p:nvSpPr>
          <p:cNvPr id="4" name="Slide Number Placeholder 3"/>
          <p:cNvSpPr>
            <a:spLocks noGrp="1"/>
          </p:cNvSpPr>
          <p:nvPr>
            <p:ph type="sldNum" sz="quarter" idx="12"/>
          </p:nvPr>
        </p:nvSpPr>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86407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FE35B9D-AEA5-49F8-96FC-6FE382558BF8}" type="datetimeFigureOut">
              <a:rPr lang="en-AU" smtClean="0">
                <a:solidFill>
                  <a:srgbClr val="575F6D"/>
                </a:solidFill>
              </a:rPr>
              <a:pPr/>
              <a:t>18/02/2016</a:t>
            </a:fld>
            <a:endParaRPr lang="en-AU">
              <a:solidFill>
                <a:srgbClr val="575F6D"/>
              </a:solidFill>
            </a:endParaRPr>
          </a:p>
        </p:txBody>
      </p:sp>
      <p:sp>
        <p:nvSpPr>
          <p:cNvPr id="22" name="Slide Number Placeholder 21"/>
          <p:cNvSpPr>
            <a:spLocks noGrp="1"/>
          </p:cNvSpPr>
          <p:nvPr>
            <p:ph type="sldNum" sz="quarter" idx="15"/>
          </p:nvPr>
        </p:nvSpPr>
        <p:spPr/>
        <p:txBody>
          <a:bodyPr rtlCol="0"/>
          <a:lstStyle/>
          <a:p>
            <a:fld id="{163AA3BF-4C27-4277-9144-005FB26B57D6}" type="slidenum">
              <a:rPr lang="en-AU" smtClean="0"/>
              <a:pPr/>
              <a:t>‹#›</a:t>
            </a:fld>
            <a:endParaRPr lang="en-AU"/>
          </a:p>
        </p:txBody>
      </p:sp>
      <p:sp>
        <p:nvSpPr>
          <p:cNvPr id="23" name="Footer Placeholder 22"/>
          <p:cNvSpPr>
            <a:spLocks noGrp="1"/>
          </p:cNvSpPr>
          <p:nvPr>
            <p:ph type="ftr" sz="quarter" idx="16"/>
          </p:nvPr>
        </p:nvSpPr>
        <p:spPr/>
        <p:txBody>
          <a:bodyPr rtlCol="0"/>
          <a:lstStyle/>
          <a:p>
            <a:endParaRPr lang="en-AU">
              <a:solidFill>
                <a:srgbClr val="575F6D"/>
              </a:solidFill>
            </a:endParaRPr>
          </a:p>
        </p:txBody>
      </p:sp>
    </p:spTree>
    <p:extLst>
      <p:ext uri="{BB962C8B-B14F-4D97-AF65-F5344CB8AC3E}">
        <p14:creationId xmlns:p14="http://schemas.microsoft.com/office/powerpoint/2010/main" val="281015376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9FE35B9D-AEA5-49F8-96FC-6FE382558BF8}" type="datetimeFigureOut">
              <a:rPr lang="en-AU" smtClean="0">
                <a:solidFill>
                  <a:srgbClr val="575F6D"/>
                </a:solidFill>
              </a:rPr>
              <a:pPr/>
              <a:t>18/02/2016</a:t>
            </a:fld>
            <a:endParaRPr lang="en-AU">
              <a:solidFill>
                <a:srgbClr val="575F6D"/>
              </a:solidFill>
            </a:endParaRPr>
          </a:p>
        </p:txBody>
      </p:sp>
      <p:sp>
        <p:nvSpPr>
          <p:cNvPr id="18" name="Slide Number Placeholder 17"/>
          <p:cNvSpPr>
            <a:spLocks noGrp="1"/>
          </p:cNvSpPr>
          <p:nvPr>
            <p:ph type="sldNum" sz="quarter" idx="11"/>
          </p:nvPr>
        </p:nvSpPr>
        <p:spPr/>
        <p:txBody>
          <a:bodyPr rtlCol="0"/>
          <a:lstStyle/>
          <a:p>
            <a:fld id="{163AA3BF-4C27-4277-9144-005FB26B57D6}" type="slidenum">
              <a:rPr lang="en-AU" smtClean="0"/>
              <a:pPr/>
              <a:t>‹#›</a:t>
            </a:fld>
            <a:endParaRPr lang="en-AU"/>
          </a:p>
        </p:txBody>
      </p:sp>
      <p:sp>
        <p:nvSpPr>
          <p:cNvPr id="21" name="Footer Placeholder 20"/>
          <p:cNvSpPr>
            <a:spLocks noGrp="1"/>
          </p:cNvSpPr>
          <p:nvPr>
            <p:ph type="ftr" sz="quarter" idx="12"/>
          </p:nvPr>
        </p:nvSpPr>
        <p:spPr/>
        <p:txBody>
          <a:bodyPr rtlCol="0"/>
          <a:lstStyle/>
          <a:p>
            <a:endParaRPr lang="en-AU">
              <a:solidFill>
                <a:srgbClr val="575F6D"/>
              </a:solidFill>
            </a:endParaRPr>
          </a:p>
        </p:txBody>
      </p:sp>
    </p:spTree>
    <p:extLst>
      <p:ext uri="{BB962C8B-B14F-4D97-AF65-F5344CB8AC3E}">
        <p14:creationId xmlns:p14="http://schemas.microsoft.com/office/powerpoint/2010/main" val="275040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AU">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63AA3BF-4C27-4277-9144-005FB26B57D6}" type="slidenum">
              <a:rPr lang="en-AU" smtClean="0"/>
              <a:pPr/>
              <a:t>‹#›</a:t>
            </a:fld>
            <a:endParaRPr lang="en-AU"/>
          </a:p>
        </p:txBody>
      </p:sp>
    </p:spTree>
    <p:extLst>
      <p:ext uri="{BB962C8B-B14F-4D97-AF65-F5344CB8AC3E}">
        <p14:creationId xmlns:p14="http://schemas.microsoft.com/office/powerpoint/2010/main" val="4257809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3600" dirty="0" smtClean="0"/>
              <a:t>Writing Fluently </a:t>
            </a:r>
            <a:endParaRPr lang="en-AU" sz="3600" dirty="0"/>
          </a:p>
        </p:txBody>
      </p:sp>
      <p:sp>
        <p:nvSpPr>
          <p:cNvPr id="3" name="Subtitle 2"/>
          <p:cNvSpPr>
            <a:spLocks noGrp="1"/>
          </p:cNvSpPr>
          <p:nvPr>
            <p:ph type="subTitle" idx="1"/>
          </p:nvPr>
        </p:nvSpPr>
        <p:spPr>
          <a:xfrm>
            <a:off x="2267744" y="5157192"/>
            <a:ext cx="6172200" cy="1371600"/>
          </a:xfrm>
        </p:spPr>
        <p:txBody>
          <a:bodyPr/>
          <a:lstStyle/>
          <a:p>
            <a:r>
              <a:rPr lang="en-AU" dirty="0" smtClean="0"/>
              <a:t>Writing an English text response essay at Year 12 </a:t>
            </a:r>
            <a:endParaRPr lang="en-AU"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620688"/>
            <a:ext cx="3240360" cy="326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276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69" y="476672"/>
            <a:ext cx="7467600" cy="652934"/>
          </a:xfrm>
        </p:spPr>
        <p:txBody>
          <a:bodyPr/>
          <a:lstStyle/>
          <a:p>
            <a:r>
              <a:rPr lang="en-AU" b="1" dirty="0" smtClean="0"/>
              <a:t>Finding words to replace:</a:t>
            </a:r>
            <a:endParaRPr lang="en-AU" b="1" dirty="0"/>
          </a:p>
        </p:txBody>
      </p:sp>
      <p:sp>
        <p:nvSpPr>
          <p:cNvPr id="3" name="Content Placeholder 2"/>
          <p:cNvSpPr>
            <a:spLocks noGrp="1"/>
          </p:cNvSpPr>
          <p:nvPr>
            <p:ph sz="quarter" idx="1"/>
          </p:nvPr>
        </p:nvSpPr>
        <p:spPr>
          <a:xfrm>
            <a:off x="457200" y="1600200"/>
            <a:ext cx="4186808" cy="4873752"/>
          </a:xfrm>
        </p:spPr>
        <p:txBody>
          <a:bodyPr>
            <a:normAutofit fontScale="85000" lnSpcReduction="20000"/>
          </a:bodyPr>
          <a:lstStyle/>
          <a:p>
            <a:pPr marL="0" indent="0">
              <a:buNone/>
            </a:pPr>
            <a:r>
              <a:rPr lang="en-AU" dirty="0"/>
              <a:t>The promise of a new life in a </a:t>
            </a:r>
            <a:r>
              <a:rPr lang="en-AU" dirty="0">
                <a:solidFill>
                  <a:srgbClr val="FF0000"/>
                </a:solidFill>
              </a:rPr>
              <a:t>new</a:t>
            </a:r>
            <a:r>
              <a:rPr lang="en-AU" dirty="0"/>
              <a:t> country is the </a:t>
            </a:r>
            <a:r>
              <a:rPr lang="en-AU" dirty="0">
                <a:solidFill>
                  <a:srgbClr val="FF0000"/>
                </a:solidFill>
              </a:rPr>
              <a:t>inspiration</a:t>
            </a:r>
            <a:r>
              <a:rPr lang="en-AU" dirty="0"/>
              <a:t> for many of the characters in </a:t>
            </a:r>
            <a:r>
              <a:rPr lang="en-AU" dirty="0" err="1"/>
              <a:t>Chimamanda</a:t>
            </a:r>
            <a:r>
              <a:rPr lang="en-AU" dirty="0"/>
              <a:t> </a:t>
            </a:r>
            <a:r>
              <a:rPr lang="en-AU" dirty="0" err="1"/>
              <a:t>Ngozi</a:t>
            </a:r>
            <a:r>
              <a:rPr lang="en-AU" dirty="0"/>
              <a:t> </a:t>
            </a:r>
            <a:r>
              <a:rPr lang="en-AU" dirty="0" err="1"/>
              <a:t>Adichie's</a:t>
            </a:r>
            <a:r>
              <a:rPr lang="en-AU" dirty="0"/>
              <a:t> collection, </a:t>
            </a:r>
            <a:r>
              <a:rPr lang="en-AU" i="1" dirty="0"/>
              <a:t>The Thing Around Your Neck</a:t>
            </a:r>
            <a:r>
              <a:rPr lang="en-AU" dirty="0"/>
              <a:t>. These stories illustrate how </a:t>
            </a:r>
            <a:r>
              <a:rPr lang="en-AU" dirty="0">
                <a:solidFill>
                  <a:srgbClr val="FF0000"/>
                </a:solidFill>
              </a:rPr>
              <a:t>hard</a:t>
            </a:r>
            <a:r>
              <a:rPr lang="en-AU" dirty="0"/>
              <a:t> it is to be </a:t>
            </a:r>
            <a:r>
              <a:rPr lang="en-AU" dirty="0">
                <a:solidFill>
                  <a:srgbClr val="FF0000"/>
                </a:solidFill>
              </a:rPr>
              <a:t>comfortable in </a:t>
            </a:r>
            <a:r>
              <a:rPr lang="en-AU" dirty="0" smtClean="0">
                <a:solidFill>
                  <a:srgbClr val="FF0000"/>
                </a:solidFill>
              </a:rPr>
              <a:t>one’s own </a:t>
            </a:r>
            <a:r>
              <a:rPr lang="en-AU" dirty="0">
                <a:solidFill>
                  <a:srgbClr val="FF0000"/>
                </a:solidFill>
              </a:rPr>
              <a:t>skin </a:t>
            </a:r>
            <a:r>
              <a:rPr lang="en-AU" dirty="0"/>
              <a:t>when </a:t>
            </a:r>
            <a:r>
              <a:rPr lang="en-AU" dirty="0" smtClean="0">
                <a:solidFill>
                  <a:srgbClr val="FF0000"/>
                </a:solidFill>
              </a:rPr>
              <a:t>one</a:t>
            </a:r>
            <a:r>
              <a:rPr lang="en-AU" dirty="0" smtClean="0"/>
              <a:t> </a:t>
            </a:r>
            <a:r>
              <a:rPr lang="en-AU" dirty="0" smtClean="0">
                <a:solidFill>
                  <a:srgbClr val="FF0000"/>
                </a:solidFill>
              </a:rPr>
              <a:t>is </a:t>
            </a:r>
            <a:r>
              <a:rPr lang="en-AU" dirty="0">
                <a:solidFill>
                  <a:srgbClr val="FF0000"/>
                </a:solidFill>
              </a:rPr>
              <a:t>being pulled in different directions. </a:t>
            </a:r>
            <a:r>
              <a:rPr lang="en-AU" dirty="0"/>
              <a:t>Whether it is the challenge of becoming accustomed to cultural differences, overcoming feelings of isolation and disconnection, or </a:t>
            </a:r>
            <a:r>
              <a:rPr lang="en-AU" dirty="0">
                <a:solidFill>
                  <a:srgbClr val="FF0000"/>
                </a:solidFill>
              </a:rPr>
              <a:t>coming to terms with memories of the past</a:t>
            </a:r>
            <a:r>
              <a:rPr lang="en-AU" dirty="0"/>
              <a:t>, the </a:t>
            </a:r>
            <a:r>
              <a:rPr lang="en-AU" dirty="0">
                <a:solidFill>
                  <a:srgbClr val="FF0000"/>
                </a:solidFill>
              </a:rPr>
              <a:t>sensation</a:t>
            </a:r>
            <a:r>
              <a:rPr lang="en-AU" dirty="0"/>
              <a:t> </a:t>
            </a:r>
            <a:r>
              <a:rPr lang="en-AU" dirty="0">
                <a:solidFill>
                  <a:srgbClr val="FF0000"/>
                </a:solidFill>
              </a:rPr>
              <a:t>of being trapped between two worlds </a:t>
            </a:r>
            <a:r>
              <a:rPr lang="en-AU" dirty="0"/>
              <a:t>is common to many of the characters.  </a:t>
            </a:r>
          </a:p>
          <a:p>
            <a:endParaRPr lang="en-AU" dirty="0"/>
          </a:p>
        </p:txBody>
      </p:sp>
      <p:sp>
        <p:nvSpPr>
          <p:cNvPr id="4" name="Line Callout 1 (Border and Accent Bar) 3"/>
          <p:cNvSpPr/>
          <p:nvPr/>
        </p:nvSpPr>
        <p:spPr>
          <a:xfrm>
            <a:off x="5963877" y="1262813"/>
            <a:ext cx="1728192" cy="504056"/>
          </a:xfrm>
          <a:prstGeom prst="accentBorderCallout1">
            <a:avLst>
              <a:gd name="adj1" fmla="val 18750"/>
              <a:gd name="adj2" fmla="val -8333"/>
              <a:gd name="adj3" fmla="val 92208"/>
              <a:gd name="adj4" fmla="val -776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smtClean="0"/>
              <a:t> </a:t>
            </a:r>
            <a:r>
              <a:rPr lang="en-AU" sz="1400" b="1" dirty="0" smtClean="0">
                <a:solidFill>
                  <a:schemeClr val="bg1"/>
                </a:solidFill>
                <a:latin typeface="Calibri" pitchFamily="34" charset="0"/>
                <a:cs typeface="Calibri" pitchFamily="34" charset="0"/>
              </a:rPr>
              <a:t>Potential for new beginnings abroad</a:t>
            </a:r>
            <a:endParaRPr lang="en-AU" sz="1400" b="1" dirty="0" smtClean="0">
              <a:solidFill>
                <a:schemeClr val="bg1"/>
              </a:solidFill>
              <a:latin typeface="Calibri" pitchFamily="34" charset="0"/>
              <a:cs typeface="Calibri" pitchFamily="34" charset="0"/>
            </a:endParaRPr>
          </a:p>
        </p:txBody>
      </p:sp>
      <p:sp>
        <p:nvSpPr>
          <p:cNvPr id="5" name="Line Callout 1 (Border and Accent Bar) 4"/>
          <p:cNvSpPr/>
          <p:nvPr/>
        </p:nvSpPr>
        <p:spPr>
          <a:xfrm>
            <a:off x="4532814" y="2564904"/>
            <a:ext cx="3999625" cy="864096"/>
          </a:xfrm>
          <a:prstGeom prst="accentBorderCallout1">
            <a:avLst>
              <a:gd name="adj1" fmla="val 18750"/>
              <a:gd name="adj2" fmla="val -8333"/>
              <a:gd name="adj3" fmla="val 73655"/>
              <a:gd name="adj4" fmla="val -42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b="1" dirty="0" smtClean="0">
                <a:solidFill>
                  <a:schemeClr val="bg1"/>
                </a:solidFill>
                <a:latin typeface="Calibri" pitchFamily="34" charset="0"/>
                <a:cs typeface="Calibri" pitchFamily="34" charset="0"/>
              </a:rPr>
              <a:t>Sense of disconnection and discomfort individuals face when aspects of their identities or impressions of ‘home’ come into conflict</a:t>
            </a:r>
            <a:endParaRPr lang="en-AU" sz="1400" b="1" dirty="0" smtClean="0">
              <a:solidFill>
                <a:schemeClr val="bg1"/>
              </a:solidFill>
              <a:latin typeface="Calibri" pitchFamily="34" charset="0"/>
              <a:cs typeface="Calibri" pitchFamily="34" charset="0"/>
            </a:endParaRPr>
          </a:p>
        </p:txBody>
      </p:sp>
      <p:sp>
        <p:nvSpPr>
          <p:cNvPr id="6" name="Line Callout 1 (Border and Accent Bar) 5"/>
          <p:cNvSpPr/>
          <p:nvPr/>
        </p:nvSpPr>
        <p:spPr>
          <a:xfrm>
            <a:off x="5508104" y="3599536"/>
            <a:ext cx="2664296" cy="1053600"/>
          </a:xfrm>
          <a:prstGeom prst="accentBorderCallout1">
            <a:avLst>
              <a:gd name="adj1" fmla="val 18750"/>
              <a:gd name="adj2" fmla="val -8333"/>
              <a:gd name="adj3" fmla="val 11896"/>
              <a:gd name="adj4" fmla="val -647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b="1" dirty="0">
                <a:solidFill>
                  <a:schemeClr val="bg1"/>
                </a:solidFill>
                <a:latin typeface="Calibri" pitchFamily="34" charset="0"/>
                <a:cs typeface="Calibri" pitchFamily="34" charset="0"/>
              </a:rPr>
              <a:t>S</a:t>
            </a:r>
            <a:r>
              <a:rPr lang="en-AU" sz="1400" b="1" dirty="0" smtClean="0">
                <a:solidFill>
                  <a:schemeClr val="bg1"/>
                </a:solidFill>
                <a:latin typeface="Calibri" pitchFamily="34" charset="0"/>
                <a:cs typeface="Calibri" pitchFamily="34" charset="0"/>
              </a:rPr>
              <a:t>tranded between worlds, confusion, conflict with each other</a:t>
            </a:r>
            <a:endParaRPr lang="en-AU" sz="1400" b="1" dirty="0" smtClean="0">
              <a:solidFill>
                <a:schemeClr val="bg1"/>
              </a:solidFill>
              <a:latin typeface="Calibri" pitchFamily="34" charset="0"/>
              <a:cs typeface="Calibri" pitchFamily="34" charset="0"/>
            </a:endParaRPr>
          </a:p>
        </p:txBody>
      </p:sp>
      <p:sp>
        <p:nvSpPr>
          <p:cNvPr id="7" name="Line Callout 1 (Border and Accent Bar) 6"/>
          <p:cNvSpPr/>
          <p:nvPr/>
        </p:nvSpPr>
        <p:spPr>
          <a:xfrm>
            <a:off x="6303168" y="4869726"/>
            <a:ext cx="2075447" cy="648072"/>
          </a:xfrm>
          <a:prstGeom prst="accentBorderCallout1">
            <a:avLst>
              <a:gd name="adj1" fmla="val 18750"/>
              <a:gd name="adj2" fmla="val -8333"/>
              <a:gd name="adj3" fmla="val 44566"/>
              <a:gd name="adj4" fmla="val -834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b="1" dirty="0">
                <a:solidFill>
                  <a:schemeClr val="bg1"/>
                </a:solidFill>
                <a:latin typeface="Calibri" pitchFamily="34" charset="0"/>
                <a:cs typeface="Calibri" pitchFamily="34" charset="0"/>
              </a:rPr>
              <a:t>C</a:t>
            </a:r>
            <a:r>
              <a:rPr lang="en-AU" sz="1400" b="1" dirty="0" smtClean="0">
                <a:solidFill>
                  <a:schemeClr val="bg1"/>
                </a:solidFill>
                <a:latin typeface="Calibri" pitchFamily="34" charset="0"/>
                <a:cs typeface="Calibri" pitchFamily="34" charset="0"/>
              </a:rPr>
              <a:t>ome to terms with liminal past experiences </a:t>
            </a:r>
            <a:endParaRPr lang="en-AU" sz="1400" b="1" dirty="0" smtClean="0">
              <a:solidFill>
                <a:schemeClr val="bg1"/>
              </a:solidFill>
              <a:latin typeface="Calibri" pitchFamily="34" charset="0"/>
              <a:cs typeface="Calibri" pitchFamily="34" charset="0"/>
            </a:endParaRPr>
          </a:p>
        </p:txBody>
      </p:sp>
      <p:sp>
        <p:nvSpPr>
          <p:cNvPr id="8" name="Line Callout 1 (Border and Accent Bar) 7"/>
          <p:cNvSpPr/>
          <p:nvPr/>
        </p:nvSpPr>
        <p:spPr>
          <a:xfrm>
            <a:off x="5583088" y="5877272"/>
            <a:ext cx="2157264" cy="504056"/>
          </a:xfrm>
          <a:prstGeom prst="accentBorderCallout1">
            <a:avLst>
              <a:gd name="adj1" fmla="val 18750"/>
              <a:gd name="adj2" fmla="val -8333"/>
              <a:gd name="adj3" fmla="val -17737"/>
              <a:gd name="adj4" fmla="val -969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smtClean="0">
                <a:latin typeface="Calibri" pitchFamily="34" charset="0"/>
                <a:cs typeface="Calibri" pitchFamily="34" charset="0"/>
              </a:rPr>
              <a:t>Evokes a sense of…conflict, stranded</a:t>
            </a:r>
            <a:endParaRPr lang="en-AU" sz="1400" b="1" dirty="0">
              <a:latin typeface="Calibri" pitchFamily="34" charset="0"/>
              <a:cs typeface="Calibri" pitchFamily="34" charset="0"/>
            </a:endParaRPr>
          </a:p>
        </p:txBody>
      </p:sp>
      <p:sp>
        <p:nvSpPr>
          <p:cNvPr id="14" name="Line Callout 1 (Border and Accent Bar) 13"/>
          <p:cNvSpPr/>
          <p:nvPr/>
        </p:nvSpPr>
        <p:spPr>
          <a:xfrm>
            <a:off x="5265384" y="1919269"/>
            <a:ext cx="2690991" cy="504056"/>
          </a:xfrm>
          <a:prstGeom prst="accentBorderCallout1">
            <a:avLst>
              <a:gd name="adj1" fmla="val 18750"/>
              <a:gd name="adj2" fmla="val -8333"/>
              <a:gd name="adj3" fmla="val 34487"/>
              <a:gd name="adj4" fmla="val -642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b="1" dirty="0" smtClean="0">
                <a:latin typeface="Calibri" pitchFamily="34" charset="0"/>
                <a:cs typeface="Calibri" pitchFamily="34" charset="0"/>
              </a:rPr>
              <a:t> driving force behind many of the characters’ motivations</a:t>
            </a:r>
            <a:endParaRPr lang="en-AU" sz="1400" b="1" dirty="0" smtClean="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608567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Add more specific information</a:t>
            </a:r>
            <a:endParaRPr lang="en-AU" b="1" dirty="0"/>
          </a:p>
        </p:txBody>
      </p:sp>
      <p:sp>
        <p:nvSpPr>
          <p:cNvPr id="3" name="Content Placeholder 2"/>
          <p:cNvSpPr>
            <a:spLocks noGrp="1"/>
          </p:cNvSpPr>
          <p:nvPr>
            <p:ph sz="quarter" idx="1"/>
          </p:nvPr>
        </p:nvSpPr>
        <p:spPr/>
        <p:txBody>
          <a:bodyPr>
            <a:normAutofit fontScale="92500"/>
          </a:bodyPr>
          <a:lstStyle/>
          <a:p>
            <a:r>
              <a:rPr lang="en-AU" dirty="0" smtClean="0"/>
              <a:t>Next, ask yourself if there’s anything more specific that needs to go in your introduction. </a:t>
            </a:r>
          </a:p>
          <a:p>
            <a:pPr marL="0" indent="0">
              <a:buNone/>
            </a:pPr>
            <a:endParaRPr lang="en-AU" dirty="0"/>
          </a:p>
          <a:p>
            <a:r>
              <a:rPr lang="en-AU" dirty="0" smtClean="0"/>
              <a:t>If your introduction doesn’t briefly suggest ‘how’ or ‘why’ the author represents aspects of the text the way they do, you need to add some more specific detail</a:t>
            </a:r>
          </a:p>
          <a:p>
            <a:pPr marL="0" indent="0">
              <a:buNone/>
            </a:pPr>
            <a:endParaRPr lang="en-AU" dirty="0"/>
          </a:p>
          <a:p>
            <a:r>
              <a:rPr lang="en-AU" dirty="0" smtClean="0"/>
              <a:t>You can add specific detail by briefly referring to how the text is constructed (</a:t>
            </a:r>
            <a:r>
              <a:rPr lang="en-AU" b="1" dirty="0" smtClean="0"/>
              <a:t>using metalanguage</a:t>
            </a:r>
            <a:r>
              <a:rPr lang="en-AU" dirty="0" smtClean="0"/>
              <a:t>), using </a:t>
            </a:r>
            <a:r>
              <a:rPr lang="en-AU" b="1" dirty="0" smtClean="0"/>
              <a:t>adjectives or adverbs </a:t>
            </a:r>
            <a:r>
              <a:rPr lang="en-AU" dirty="0" smtClean="0"/>
              <a:t>(describing words) to specify meaning or by adding more to your sentences with </a:t>
            </a:r>
            <a:r>
              <a:rPr lang="en-AU" b="1" dirty="0" smtClean="0"/>
              <a:t>commas and extra phrases </a:t>
            </a:r>
          </a:p>
        </p:txBody>
      </p:sp>
    </p:spTree>
    <p:extLst>
      <p:ext uri="{BB962C8B-B14F-4D97-AF65-F5344CB8AC3E}">
        <p14:creationId xmlns:p14="http://schemas.microsoft.com/office/powerpoint/2010/main" val="1574168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ADDING MORE SPECIFIC INFORMATION:</a:t>
            </a:r>
            <a:endParaRPr lang="en-AU" b="1" dirty="0"/>
          </a:p>
        </p:txBody>
      </p:sp>
      <p:sp>
        <p:nvSpPr>
          <p:cNvPr id="3" name="Content Placeholder 2"/>
          <p:cNvSpPr>
            <a:spLocks noGrp="1"/>
          </p:cNvSpPr>
          <p:nvPr>
            <p:ph sz="quarter" idx="1"/>
          </p:nvPr>
        </p:nvSpPr>
        <p:spPr>
          <a:xfrm>
            <a:off x="457200" y="1600200"/>
            <a:ext cx="4114800" cy="4873752"/>
          </a:xfrm>
        </p:spPr>
        <p:txBody>
          <a:bodyPr>
            <a:normAutofit fontScale="77500" lnSpcReduction="20000"/>
          </a:bodyPr>
          <a:lstStyle/>
          <a:p>
            <a:pPr marL="0" indent="0">
              <a:buNone/>
            </a:pPr>
            <a:r>
              <a:rPr lang="en-AU" dirty="0"/>
              <a:t>The </a:t>
            </a:r>
            <a:r>
              <a:rPr lang="en-AU" dirty="0" smtClean="0">
                <a:solidFill>
                  <a:srgbClr val="FF0000"/>
                </a:solidFill>
              </a:rPr>
              <a:t>potential for new beginnings abroad </a:t>
            </a:r>
            <a:r>
              <a:rPr lang="en-AU" dirty="0" smtClean="0"/>
              <a:t>is </a:t>
            </a:r>
            <a:r>
              <a:rPr lang="en-AU" dirty="0"/>
              <a:t>the </a:t>
            </a:r>
            <a:r>
              <a:rPr lang="en-AU" dirty="0" smtClean="0"/>
              <a:t>force behind many </a:t>
            </a:r>
            <a:r>
              <a:rPr lang="en-AU" dirty="0"/>
              <a:t>of the </a:t>
            </a:r>
            <a:r>
              <a:rPr lang="en-AU" dirty="0" smtClean="0"/>
              <a:t>characters’ motivations </a:t>
            </a:r>
            <a:r>
              <a:rPr lang="en-AU" dirty="0"/>
              <a:t>in </a:t>
            </a:r>
            <a:r>
              <a:rPr lang="en-AU" dirty="0" err="1"/>
              <a:t>Chimamanda</a:t>
            </a:r>
            <a:r>
              <a:rPr lang="en-AU" dirty="0"/>
              <a:t> </a:t>
            </a:r>
            <a:r>
              <a:rPr lang="en-AU" dirty="0" err="1"/>
              <a:t>Ngozi</a:t>
            </a:r>
            <a:r>
              <a:rPr lang="en-AU" dirty="0"/>
              <a:t> </a:t>
            </a:r>
            <a:r>
              <a:rPr lang="en-AU" dirty="0" err="1"/>
              <a:t>Adichie's</a:t>
            </a:r>
            <a:r>
              <a:rPr lang="en-AU" dirty="0"/>
              <a:t> collection, </a:t>
            </a:r>
            <a:r>
              <a:rPr lang="en-AU" i="1" dirty="0"/>
              <a:t>The Thing Around Your Neck</a:t>
            </a:r>
            <a:r>
              <a:rPr lang="en-AU" dirty="0"/>
              <a:t>. </a:t>
            </a:r>
            <a:r>
              <a:rPr lang="en-AU" dirty="0" smtClean="0"/>
              <a:t>These stories illustrate how </a:t>
            </a:r>
            <a:r>
              <a:rPr lang="en-AU" dirty="0"/>
              <a:t>individuals negotiate the sense of disconnection and discomfort they face when </a:t>
            </a:r>
            <a:r>
              <a:rPr lang="en-AU" dirty="0">
                <a:solidFill>
                  <a:srgbClr val="FF0000"/>
                </a:solidFill>
              </a:rPr>
              <a:t>aspects of their identities </a:t>
            </a:r>
            <a:r>
              <a:rPr lang="en-AU" dirty="0" smtClean="0"/>
              <a:t>conflict </a:t>
            </a:r>
            <a:r>
              <a:rPr lang="en-AU" dirty="0"/>
              <a:t>with each other. </a:t>
            </a:r>
            <a:r>
              <a:rPr lang="en-AU" dirty="0" smtClean="0"/>
              <a:t>Whether </a:t>
            </a:r>
            <a:r>
              <a:rPr lang="en-AU" dirty="0"/>
              <a:t>it is the challenge of </a:t>
            </a:r>
            <a:r>
              <a:rPr lang="en-AU" dirty="0">
                <a:solidFill>
                  <a:srgbClr val="FF0000"/>
                </a:solidFill>
              </a:rPr>
              <a:t>becoming accustomed to cultural differences</a:t>
            </a:r>
            <a:r>
              <a:rPr lang="en-AU" dirty="0"/>
              <a:t>, overcoming feelings of isolation and disconnection, or coming to terms with </a:t>
            </a:r>
            <a:r>
              <a:rPr lang="en-AU" dirty="0" smtClean="0"/>
              <a:t>liminal past experiences, </a:t>
            </a:r>
            <a:r>
              <a:rPr lang="en-AU" dirty="0" smtClean="0">
                <a:solidFill>
                  <a:srgbClr val="FF0000"/>
                </a:solidFill>
              </a:rPr>
              <a:t>Adichie evokes the sense of being stranded between worlds. </a:t>
            </a:r>
            <a:endParaRPr lang="en-AU" dirty="0">
              <a:solidFill>
                <a:srgbClr val="FF0000"/>
              </a:solidFill>
            </a:endParaRPr>
          </a:p>
          <a:p>
            <a:endParaRPr lang="en-AU" dirty="0"/>
          </a:p>
          <a:p>
            <a:pPr marL="0" indent="0">
              <a:buNone/>
            </a:pPr>
            <a:endParaRPr lang="en-AU" dirty="0"/>
          </a:p>
        </p:txBody>
      </p:sp>
      <p:sp>
        <p:nvSpPr>
          <p:cNvPr id="4" name="Line Callout 1 (Border and Accent Bar) 3"/>
          <p:cNvSpPr/>
          <p:nvPr/>
        </p:nvSpPr>
        <p:spPr>
          <a:xfrm>
            <a:off x="5364088" y="1052737"/>
            <a:ext cx="3322062" cy="1308630"/>
          </a:xfrm>
          <a:prstGeom prst="accentBorderCallout1">
            <a:avLst>
              <a:gd name="adj1" fmla="val 18750"/>
              <a:gd name="adj2" fmla="val -8333"/>
              <a:gd name="adj3" fmla="val 52077"/>
              <a:gd name="adj4" fmla="val -340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Line Callout 1 (Border and Accent Bar) 4"/>
          <p:cNvSpPr/>
          <p:nvPr/>
        </p:nvSpPr>
        <p:spPr>
          <a:xfrm>
            <a:off x="7029966" y="2674195"/>
            <a:ext cx="1656184" cy="1080120"/>
          </a:xfrm>
          <a:prstGeom prst="accentBorderCallout1">
            <a:avLst>
              <a:gd name="adj1" fmla="val 18750"/>
              <a:gd name="adj2" fmla="val -8333"/>
              <a:gd name="adj3" fmla="val 89275"/>
              <a:gd name="adj4" fmla="val -2159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Line Callout 1 (Border and Accent Bar) 5"/>
          <p:cNvSpPr/>
          <p:nvPr/>
        </p:nvSpPr>
        <p:spPr>
          <a:xfrm>
            <a:off x="6170136" y="4064737"/>
            <a:ext cx="2433081" cy="1080120"/>
          </a:xfrm>
          <a:prstGeom prst="accentBorderCallout1">
            <a:avLst>
              <a:gd name="adj1" fmla="val 18750"/>
              <a:gd name="adj2" fmla="val -8333"/>
              <a:gd name="adj3" fmla="val 22575"/>
              <a:gd name="adj4" fmla="val -81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Line Callout 1 (Border and Accent Bar) 6"/>
          <p:cNvSpPr/>
          <p:nvPr/>
        </p:nvSpPr>
        <p:spPr>
          <a:xfrm>
            <a:off x="4860032" y="5373216"/>
            <a:ext cx="3826118" cy="1296144"/>
          </a:xfrm>
          <a:prstGeom prst="accentBorderCallout1">
            <a:avLst>
              <a:gd name="adj1" fmla="val 18750"/>
              <a:gd name="adj2" fmla="val -8333"/>
              <a:gd name="adj3" fmla="val 8156"/>
              <a:gd name="adj4" fmla="val -181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5502901" y="1076701"/>
            <a:ext cx="3044436" cy="1292662"/>
          </a:xfrm>
          <a:prstGeom prst="rect">
            <a:avLst/>
          </a:prstGeom>
          <a:noFill/>
        </p:spPr>
        <p:txBody>
          <a:bodyPr wrap="square" rtlCol="0">
            <a:spAutoFit/>
          </a:bodyPr>
          <a:lstStyle/>
          <a:p>
            <a:r>
              <a:rPr lang="en-AU" sz="1300" b="1" dirty="0" smtClean="0">
                <a:solidFill>
                  <a:schemeClr val="bg1"/>
                </a:solidFill>
                <a:latin typeface="Calibri" pitchFamily="34" charset="0"/>
                <a:cs typeface="Calibri" pitchFamily="34" charset="0"/>
              </a:rPr>
              <a:t>Is it just new beginnings abroad that creates the feeling of being stuck between two worlds? What about characters who feel torn between their past and present selves?  Temporality  (time) plays a part, too. </a:t>
            </a:r>
            <a:endParaRPr lang="en-AU" sz="1300" b="1" dirty="0">
              <a:solidFill>
                <a:schemeClr val="bg1"/>
              </a:solidFill>
              <a:latin typeface="Calibri" pitchFamily="34" charset="0"/>
              <a:cs typeface="Calibri" pitchFamily="34" charset="0"/>
            </a:endParaRPr>
          </a:p>
        </p:txBody>
      </p:sp>
      <p:sp>
        <p:nvSpPr>
          <p:cNvPr id="9" name="TextBox 8"/>
          <p:cNvSpPr txBox="1"/>
          <p:nvPr/>
        </p:nvSpPr>
        <p:spPr>
          <a:xfrm>
            <a:off x="7153855" y="2674195"/>
            <a:ext cx="1388965" cy="954107"/>
          </a:xfrm>
          <a:prstGeom prst="rect">
            <a:avLst/>
          </a:prstGeom>
          <a:noFill/>
        </p:spPr>
        <p:txBody>
          <a:bodyPr wrap="square" rtlCol="0">
            <a:spAutoFit/>
          </a:bodyPr>
          <a:lstStyle/>
          <a:p>
            <a:r>
              <a:rPr lang="en-AU" sz="1400" b="1" dirty="0" smtClean="0">
                <a:solidFill>
                  <a:schemeClr val="bg1"/>
                </a:solidFill>
                <a:latin typeface="Calibri" pitchFamily="34" charset="0"/>
                <a:cs typeface="Calibri" pitchFamily="34" charset="0"/>
              </a:rPr>
              <a:t>What about their sense of belonging or  ‘home’?</a:t>
            </a:r>
            <a:endParaRPr lang="en-AU" sz="1400" b="1" dirty="0">
              <a:solidFill>
                <a:schemeClr val="bg1"/>
              </a:solidFill>
              <a:latin typeface="Calibri" pitchFamily="34" charset="0"/>
              <a:cs typeface="Calibri" pitchFamily="34" charset="0"/>
            </a:endParaRPr>
          </a:p>
        </p:txBody>
      </p:sp>
      <p:sp>
        <p:nvSpPr>
          <p:cNvPr id="11" name="TextBox 10"/>
          <p:cNvSpPr txBox="1"/>
          <p:nvPr/>
        </p:nvSpPr>
        <p:spPr>
          <a:xfrm>
            <a:off x="6230536" y="4239982"/>
            <a:ext cx="2312283" cy="738664"/>
          </a:xfrm>
          <a:prstGeom prst="rect">
            <a:avLst/>
          </a:prstGeom>
          <a:noFill/>
        </p:spPr>
        <p:txBody>
          <a:bodyPr wrap="square" rtlCol="0">
            <a:spAutoFit/>
          </a:bodyPr>
          <a:lstStyle/>
          <a:p>
            <a:r>
              <a:rPr lang="en-AU" sz="1400" b="1" dirty="0" smtClean="0">
                <a:solidFill>
                  <a:schemeClr val="bg1"/>
                </a:solidFill>
                <a:latin typeface="Calibri" pitchFamily="34" charset="0"/>
                <a:cs typeface="Calibri" pitchFamily="34" charset="0"/>
              </a:rPr>
              <a:t>What types of characters deal with this? Migrant characters. </a:t>
            </a:r>
            <a:endParaRPr lang="en-AU" sz="1400" b="1" dirty="0">
              <a:solidFill>
                <a:schemeClr val="bg1"/>
              </a:solidFill>
              <a:latin typeface="Calibri" pitchFamily="34" charset="0"/>
              <a:cs typeface="Calibri" pitchFamily="34" charset="0"/>
            </a:endParaRPr>
          </a:p>
        </p:txBody>
      </p:sp>
      <p:sp>
        <p:nvSpPr>
          <p:cNvPr id="12" name="TextBox 11"/>
          <p:cNvSpPr txBox="1"/>
          <p:nvPr/>
        </p:nvSpPr>
        <p:spPr>
          <a:xfrm>
            <a:off x="4860032" y="5417903"/>
            <a:ext cx="3743185" cy="1384995"/>
          </a:xfrm>
          <a:prstGeom prst="rect">
            <a:avLst/>
          </a:prstGeom>
          <a:noFill/>
        </p:spPr>
        <p:txBody>
          <a:bodyPr wrap="square" rtlCol="0">
            <a:spAutoFit/>
          </a:bodyPr>
          <a:lstStyle/>
          <a:p>
            <a:r>
              <a:rPr lang="en-AU" sz="1400" b="1" dirty="0" smtClean="0">
                <a:solidFill>
                  <a:schemeClr val="bg1"/>
                </a:solidFill>
                <a:latin typeface="Calibri" pitchFamily="34" charset="0"/>
                <a:cs typeface="Calibri" pitchFamily="34" charset="0"/>
              </a:rPr>
              <a:t>Why does she do this? What is her key takeaway message? Maybe it’s this: </a:t>
            </a:r>
            <a:r>
              <a:rPr lang="en-AU" sz="1400" b="1" dirty="0" smtClean="0">
                <a:solidFill>
                  <a:schemeClr val="bg1"/>
                </a:solidFill>
                <a:latin typeface="Calibri" pitchFamily="34" charset="0"/>
                <a:cs typeface="Calibri" pitchFamily="34" charset="0"/>
              </a:rPr>
              <a:t>failing to acknowledge the multi-faceted complexities of peoples’ identities impedes human connection, resulting in alienation, loss and confusion. </a:t>
            </a:r>
          </a:p>
          <a:p>
            <a:endParaRPr lang="en-AU" sz="1400" b="1" dirty="0">
              <a:solidFill>
                <a:schemeClr val="bg1"/>
              </a:solidFill>
              <a:latin typeface="Calibri" pitchFamily="34" charset="0"/>
              <a:cs typeface="Calibri" pitchFamily="34" charset="0"/>
            </a:endParaRPr>
          </a:p>
        </p:txBody>
      </p:sp>
      <p:sp>
        <p:nvSpPr>
          <p:cNvPr id="13" name="Line Callout 1 (Border and Accent Bar) 12"/>
          <p:cNvSpPr/>
          <p:nvPr/>
        </p:nvSpPr>
        <p:spPr>
          <a:xfrm>
            <a:off x="539552" y="6110400"/>
            <a:ext cx="3970134" cy="692498"/>
          </a:xfrm>
          <a:prstGeom prst="accentBorderCallout1">
            <a:avLst>
              <a:gd name="adj1" fmla="val 18750"/>
              <a:gd name="adj2" fmla="val -8333"/>
              <a:gd name="adj3" fmla="val -75966"/>
              <a:gd name="adj4" fmla="val 334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p:cNvSpPr txBox="1"/>
          <p:nvPr/>
        </p:nvSpPr>
        <p:spPr>
          <a:xfrm>
            <a:off x="755576" y="6110400"/>
            <a:ext cx="3754110" cy="738664"/>
          </a:xfrm>
          <a:prstGeom prst="rect">
            <a:avLst/>
          </a:prstGeom>
          <a:noFill/>
        </p:spPr>
        <p:txBody>
          <a:bodyPr wrap="square" rtlCol="0">
            <a:spAutoFit/>
          </a:bodyPr>
          <a:lstStyle/>
          <a:p>
            <a:r>
              <a:rPr lang="en-AU" sz="1400" b="1" dirty="0" smtClean="0">
                <a:solidFill>
                  <a:schemeClr val="bg1"/>
                </a:solidFill>
                <a:latin typeface="Calibri" pitchFamily="34" charset="0"/>
                <a:cs typeface="Calibri" pitchFamily="34" charset="0"/>
              </a:rPr>
              <a:t>How does Adichie convey this through her use of language structures and features?  Use of narrative voice, symbolism and allegories. </a:t>
            </a:r>
            <a:endParaRPr lang="en-AU" sz="1400" b="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912807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 more complex introduction</a:t>
            </a:r>
            <a:endParaRPr lang="en-AU" b="1"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AU" dirty="0"/>
              <a:t>The potential for new beginnings –both abroad and in a temporal sense –is the driving force behind many of the character’s motivations in </a:t>
            </a:r>
            <a:r>
              <a:rPr lang="en-AU" dirty="0" err="1"/>
              <a:t>Chimamanda</a:t>
            </a:r>
            <a:r>
              <a:rPr lang="en-AU" dirty="0"/>
              <a:t> </a:t>
            </a:r>
            <a:r>
              <a:rPr lang="en-AU" dirty="0" err="1"/>
              <a:t>Ngozi</a:t>
            </a:r>
            <a:r>
              <a:rPr lang="en-AU" dirty="0"/>
              <a:t> </a:t>
            </a:r>
            <a:r>
              <a:rPr lang="en-AU" dirty="0" err="1"/>
              <a:t>Adichie’s</a:t>
            </a:r>
            <a:r>
              <a:rPr lang="en-AU" dirty="0"/>
              <a:t> collection </a:t>
            </a:r>
            <a:r>
              <a:rPr lang="en-AU" i="1" dirty="0"/>
              <a:t>The Thing Around Your Neck</a:t>
            </a:r>
            <a:r>
              <a:rPr lang="en-AU" dirty="0"/>
              <a:t>. Using symbolism, allegories and manipulations of narrative voice, Adichie explores how individuals negotiate the sense of </a:t>
            </a:r>
            <a:r>
              <a:rPr lang="en-AU" dirty="0" smtClean="0"/>
              <a:t>disconnection and discomfort </a:t>
            </a:r>
            <a:r>
              <a:rPr lang="en-AU" dirty="0"/>
              <a:t>they face when aspects of their identities or impressions of ‘home’ </a:t>
            </a:r>
            <a:r>
              <a:rPr lang="en-AU" dirty="0" smtClean="0"/>
              <a:t>conflict </a:t>
            </a:r>
            <a:r>
              <a:rPr lang="en-AU" dirty="0"/>
              <a:t>with each other. By portraying the struggles of her migrant characters in becoming accustomed to cultural differences and through her depiction of characters coming to terms with liminal past experiences, she evokes the sense of being stranded between worlds. In this way, she suggests that failing to acknowledge the multi-faceted complexities </a:t>
            </a:r>
            <a:r>
              <a:rPr lang="en-AU" dirty="0" smtClean="0"/>
              <a:t>of peoples’ </a:t>
            </a:r>
            <a:r>
              <a:rPr lang="en-AU" dirty="0"/>
              <a:t>identities impedes human connection, resulting in alienation, loss and confusion. </a:t>
            </a:r>
          </a:p>
          <a:p>
            <a:pPr marL="0" indent="0">
              <a:buNone/>
            </a:pPr>
            <a:endParaRPr lang="en-AU" dirty="0"/>
          </a:p>
        </p:txBody>
      </p:sp>
    </p:spTree>
    <p:extLst>
      <p:ext uri="{BB962C8B-B14F-4D97-AF65-F5344CB8AC3E}">
        <p14:creationId xmlns:p14="http://schemas.microsoft.com/office/powerpoint/2010/main" val="4104744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Some sentence ‘background statement’ sentence starters: </a:t>
            </a:r>
            <a:endParaRPr lang="en-AU" b="1" dirty="0"/>
          </a:p>
        </p:txBody>
      </p:sp>
      <p:sp>
        <p:nvSpPr>
          <p:cNvPr id="3" name="Content Placeholder 2"/>
          <p:cNvSpPr>
            <a:spLocks noGrp="1"/>
          </p:cNvSpPr>
          <p:nvPr>
            <p:ph sz="quarter" idx="1"/>
          </p:nvPr>
        </p:nvSpPr>
        <p:spPr/>
        <p:txBody>
          <a:bodyPr>
            <a:normAutofit fontScale="62500" lnSpcReduction="20000"/>
          </a:bodyPr>
          <a:lstStyle/>
          <a:p>
            <a:pPr marL="0" indent="0">
              <a:buNone/>
            </a:pPr>
            <a:endParaRPr lang="en-AU" dirty="0" smtClean="0"/>
          </a:p>
          <a:p>
            <a:r>
              <a:rPr lang="en-AU" dirty="0" smtClean="0"/>
              <a:t>‘</a:t>
            </a:r>
            <a:r>
              <a:rPr lang="en-AU" dirty="0" smtClean="0">
                <a:solidFill>
                  <a:schemeClr val="accent1"/>
                </a:solidFill>
              </a:rPr>
              <a:t>[Author’s full name] [text type] [title] </a:t>
            </a:r>
            <a:r>
              <a:rPr lang="en-AU" dirty="0" smtClean="0"/>
              <a:t>explores notions of </a:t>
            </a:r>
            <a:r>
              <a:rPr lang="en-AU" dirty="0" smtClean="0">
                <a:solidFill>
                  <a:schemeClr val="accent1"/>
                </a:solidFill>
              </a:rPr>
              <a:t>[add in themes and ideas revealed in the topic question] </a:t>
            </a:r>
            <a:r>
              <a:rPr lang="en-AU" dirty="0" smtClean="0"/>
              <a:t>and the ways in which…’</a:t>
            </a:r>
          </a:p>
          <a:p>
            <a:pPr marL="0" indent="0">
              <a:buNone/>
            </a:pPr>
            <a:endParaRPr lang="en-AU" dirty="0"/>
          </a:p>
          <a:p>
            <a:pPr marL="0" indent="0">
              <a:buNone/>
            </a:pPr>
            <a:r>
              <a:rPr lang="en-AU" dirty="0" smtClean="0"/>
              <a:t>Eg: </a:t>
            </a:r>
            <a:r>
              <a:rPr lang="en-AU" dirty="0" err="1" smtClean="0"/>
              <a:t>Chimamanda</a:t>
            </a:r>
            <a:r>
              <a:rPr lang="en-AU" dirty="0" smtClean="0"/>
              <a:t> </a:t>
            </a:r>
            <a:r>
              <a:rPr lang="en-AU" dirty="0" err="1" smtClean="0"/>
              <a:t>Ngozi</a:t>
            </a:r>
            <a:r>
              <a:rPr lang="en-AU" dirty="0" smtClean="0"/>
              <a:t> </a:t>
            </a:r>
            <a:r>
              <a:rPr lang="en-AU" dirty="0" err="1" smtClean="0"/>
              <a:t>Adichie’s</a:t>
            </a:r>
            <a:r>
              <a:rPr lang="en-AU" dirty="0" smtClean="0"/>
              <a:t> collection of short stories </a:t>
            </a:r>
            <a:r>
              <a:rPr lang="en-AU" i="1" dirty="0" smtClean="0"/>
              <a:t>The Thing Around Your Neck</a:t>
            </a:r>
            <a:r>
              <a:rPr lang="en-AU" dirty="0" smtClean="0"/>
              <a:t> explores notions of identity and belonging, and the ways in which…</a:t>
            </a:r>
          </a:p>
          <a:p>
            <a:pPr marL="0" indent="0">
              <a:buNone/>
            </a:pPr>
            <a:endParaRPr lang="en-AU" dirty="0"/>
          </a:p>
          <a:p>
            <a:r>
              <a:rPr lang="en-AU" dirty="0" smtClean="0">
                <a:solidFill>
                  <a:schemeClr val="accent1"/>
                </a:solidFill>
              </a:rPr>
              <a:t>[Textual element] </a:t>
            </a:r>
            <a:r>
              <a:rPr lang="en-AU" dirty="0" smtClean="0"/>
              <a:t>positions/reinforces </a:t>
            </a:r>
            <a:r>
              <a:rPr lang="en-AU" dirty="0" smtClean="0">
                <a:solidFill>
                  <a:schemeClr val="accent1"/>
                </a:solidFill>
              </a:rPr>
              <a:t>[idea, theme, character]</a:t>
            </a:r>
            <a:r>
              <a:rPr lang="en-AU" dirty="0" smtClean="0"/>
              <a:t> in </a:t>
            </a:r>
            <a:r>
              <a:rPr lang="en-AU" dirty="0" smtClean="0">
                <a:solidFill>
                  <a:schemeClr val="accent1"/>
                </a:solidFill>
              </a:rPr>
              <a:t>[author’s name] </a:t>
            </a:r>
            <a:r>
              <a:rPr lang="en-AU" dirty="0" smtClean="0"/>
              <a:t>[</a:t>
            </a:r>
            <a:r>
              <a:rPr lang="en-AU" dirty="0" smtClean="0">
                <a:solidFill>
                  <a:schemeClr val="accent1"/>
                </a:solidFill>
              </a:rPr>
              <a:t>text type] [text] </a:t>
            </a:r>
            <a:r>
              <a:rPr lang="en-AU" dirty="0" smtClean="0"/>
              <a:t>exploring </a:t>
            </a:r>
            <a:r>
              <a:rPr lang="en-AU" dirty="0" smtClean="0">
                <a:solidFill>
                  <a:schemeClr val="accent1"/>
                </a:solidFill>
              </a:rPr>
              <a:t>[idea or point the author makes]</a:t>
            </a:r>
            <a:r>
              <a:rPr lang="en-AU" dirty="0" smtClean="0"/>
              <a:t>….</a:t>
            </a:r>
          </a:p>
          <a:p>
            <a:pPr marL="0" indent="0">
              <a:buNone/>
            </a:pPr>
            <a:endParaRPr lang="en-AU" dirty="0"/>
          </a:p>
          <a:p>
            <a:pPr marL="0" indent="0">
              <a:buNone/>
            </a:pPr>
            <a:r>
              <a:rPr lang="en-AU" dirty="0" smtClean="0"/>
              <a:t>Eg: The shifting of narrative voice reinforces many characters’ sense of alienation in </a:t>
            </a:r>
            <a:r>
              <a:rPr lang="en-AU" dirty="0" err="1" smtClean="0"/>
              <a:t>Chimamanda</a:t>
            </a:r>
            <a:r>
              <a:rPr lang="en-AU" dirty="0" smtClean="0"/>
              <a:t> </a:t>
            </a:r>
            <a:r>
              <a:rPr lang="en-AU" dirty="0" err="1" smtClean="0"/>
              <a:t>Ngozi</a:t>
            </a:r>
            <a:r>
              <a:rPr lang="en-AU" dirty="0" smtClean="0"/>
              <a:t> </a:t>
            </a:r>
            <a:r>
              <a:rPr lang="en-AU" dirty="0" err="1" smtClean="0"/>
              <a:t>Adichie’s</a:t>
            </a:r>
            <a:r>
              <a:rPr lang="en-AU" dirty="0" smtClean="0"/>
              <a:t> </a:t>
            </a:r>
            <a:r>
              <a:rPr lang="en-AU" i="1" dirty="0" smtClean="0"/>
              <a:t>The Thing Around Your Neck, </a:t>
            </a:r>
            <a:r>
              <a:rPr lang="en-AU" dirty="0" smtClean="0"/>
              <a:t>exploring…</a:t>
            </a:r>
          </a:p>
          <a:p>
            <a:pPr marL="0" indent="0">
              <a:buNone/>
            </a:pPr>
            <a:endParaRPr lang="en-AU" dirty="0"/>
          </a:p>
          <a:p>
            <a:r>
              <a:rPr lang="en-AU" dirty="0" smtClean="0">
                <a:solidFill>
                  <a:schemeClr val="accent1"/>
                </a:solidFill>
              </a:rPr>
              <a:t>[Idea] </a:t>
            </a:r>
            <a:r>
              <a:rPr lang="en-AU" dirty="0" smtClean="0"/>
              <a:t>is </a:t>
            </a:r>
            <a:r>
              <a:rPr lang="en-AU" dirty="0" smtClean="0">
                <a:solidFill>
                  <a:schemeClr val="accent1"/>
                </a:solidFill>
              </a:rPr>
              <a:t>[how it is expressed in the text]</a:t>
            </a:r>
            <a:r>
              <a:rPr lang="en-AU" dirty="0" smtClean="0"/>
              <a:t> in </a:t>
            </a:r>
            <a:r>
              <a:rPr lang="en-AU" dirty="0" smtClean="0">
                <a:solidFill>
                  <a:schemeClr val="accent1"/>
                </a:solidFill>
              </a:rPr>
              <a:t>[author’s full name] [text type] [title], </a:t>
            </a:r>
            <a:r>
              <a:rPr lang="en-AU" dirty="0" smtClean="0"/>
              <a:t>illustrating…</a:t>
            </a:r>
          </a:p>
          <a:p>
            <a:endParaRPr lang="en-AU" dirty="0"/>
          </a:p>
          <a:p>
            <a:pPr marL="0" indent="0">
              <a:buNone/>
            </a:pPr>
            <a:r>
              <a:rPr lang="en-AU" dirty="0" smtClean="0"/>
              <a:t>Eg: </a:t>
            </a:r>
            <a:r>
              <a:rPr lang="en-AU" dirty="0"/>
              <a:t>The promise of a new life in a new country is the inspiration for many of the characters in </a:t>
            </a:r>
            <a:r>
              <a:rPr lang="en-AU" dirty="0" err="1"/>
              <a:t>Chimamanda</a:t>
            </a:r>
            <a:r>
              <a:rPr lang="en-AU" dirty="0"/>
              <a:t> </a:t>
            </a:r>
            <a:r>
              <a:rPr lang="en-AU" dirty="0" err="1"/>
              <a:t>Ngozi</a:t>
            </a:r>
            <a:r>
              <a:rPr lang="en-AU" dirty="0"/>
              <a:t> </a:t>
            </a:r>
            <a:r>
              <a:rPr lang="en-AU" dirty="0" err="1"/>
              <a:t>Adichie's</a:t>
            </a:r>
            <a:r>
              <a:rPr lang="en-AU" dirty="0"/>
              <a:t> collection, </a:t>
            </a:r>
            <a:r>
              <a:rPr lang="en-AU" i="1" dirty="0"/>
              <a:t>The Thing Around Your </a:t>
            </a:r>
            <a:r>
              <a:rPr lang="en-AU" i="1" dirty="0" smtClean="0"/>
              <a:t>Neck</a:t>
            </a:r>
            <a:r>
              <a:rPr lang="en-AU" dirty="0" smtClean="0"/>
              <a:t>, illustrating…</a:t>
            </a:r>
          </a:p>
          <a:p>
            <a:pPr marL="0" indent="0">
              <a:buNone/>
            </a:pPr>
            <a:endParaRPr lang="en-AU" dirty="0" smtClean="0"/>
          </a:p>
        </p:txBody>
      </p:sp>
    </p:spTree>
    <p:extLst>
      <p:ext uri="{BB962C8B-B14F-4D97-AF65-F5344CB8AC3E}">
        <p14:creationId xmlns:p14="http://schemas.microsoft.com/office/powerpoint/2010/main" val="3795807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Other sentence starters and linking phrases:</a:t>
            </a:r>
            <a:endParaRPr lang="en-AU" b="1" dirty="0"/>
          </a:p>
        </p:txBody>
      </p:sp>
      <p:sp>
        <p:nvSpPr>
          <p:cNvPr id="3" name="Content Placeholder 2"/>
          <p:cNvSpPr>
            <a:spLocks noGrp="1"/>
          </p:cNvSpPr>
          <p:nvPr>
            <p:ph sz="quarter" idx="1"/>
          </p:nvPr>
        </p:nvSpPr>
        <p:spPr/>
        <p:txBody>
          <a:bodyPr>
            <a:normAutofit fontScale="92500" lnSpcReduction="20000"/>
          </a:bodyPr>
          <a:lstStyle/>
          <a:p>
            <a:endParaRPr lang="en-AU" dirty="0" smtClean="0"/>
          </a:p>
          <a:p>
            <a:r>
              <a:rPr lang="en-AU" dirty="0" smtClean="0"/>
              <a:t>Using [metalanguage] [author]…</a:t>
            </a:r>
          </a:p>
          <a:p>
            <a:endParaRPr lang="en-AU" dirty="0" smtClean="0"/>
          </a:p>
          <a:p>
            <a:r>
              <a:rPr lang="en-AU" dirty="0" smtClean="0"/>
              <a:t>By portraying…</a:t>
            </a:r>
          </a:p>
          <a:p>
            <a:endParaRPr lang="en-AU" dirty="0"/>
          </a:p>
          <a:p>
            <a:r>
              <a:rPr lang="en-AU" dirty="0" smtClean="0"/>
              <a:t>Through representing…</a:t>
            </a:r>
          </a:p>
          <a:p>
            <a:endParaRPr lang="en-AU" dirty="0"/>
          </a:p>
          <a:p>
            <a:r>
              <a:rPr lang="en-AU" dirty="0" smtClean="0"/>
              <a:t>In this way…</a:t>
            </a:r>
          </a:p>
          <a:p>
            <a:endParaRPr lang="en-AU" dirty="0"/>
          </a:p>
          <a:p>
            <a:r>
              <a:rPr lang="en-AU" dirty="0" smtClean="0"/>
              <a:t>Hence…</a:t>
            </a:r>
          </a:p>
          <a:p>
            <a:endParaRPr lang="en-AU" dirty="0"/>
          </a:p>
          <a:p>
            <a:r>
              <a:rPr lang="en-AU" dirty="0" smtClean="0"/>
              <a:t>Reinforces…</a:t>
            </a:r>
          </a:p>
          <a:p>
            <a:endParaRPr lang="en-AU" dirty="0"/>
          </a:p>
          <a:p>
            <a:r>
              <a:rPr lang="en-AU" dirty="0" smtClean="0"/>
              <a:t>[Author] evokes a sense of…</a:t>
            </a:r>
            <a:endParaRPr lang="en-AU" dirty="0"/>
          </a:p>
          <a:p>
            <a:endParaRPr lang="en-AU" dirty="0" smtClean="0"/>
          </a:p>
          <a:p>
            <a:endParaRPr lang="en-AU" dirty="0"/>
          </a:p>
        </p:txBody>
      </p:sp>
    </p:spTree>
    <p:extLst>
      <p:ext uri="{BB962C8B-B14F-4D97-AF65-F5344CB8AC3E}">
        <p14:creationId xmlns:p14="http://schemas.microsoft.com/office/powerpoint/2010/main" val="3947909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Revision checklist for introduction:</a:t>
            </a:r>
            <a:endParaRPr lang="en-AU" b="1"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AU" dirty="0" smtClean="0"/>
              <a:t>When you have written your introduction, ask yourself, have I:</a:t>
            </a:r>
          </a:p>
          <a:p>
            <a:pPr marL="0" indent="0">
              <a:buNone/>
            </a:pPr>
            <a:endParaRPr lang="en-AU" dirty="0"/>
          </a:p>
          <a:p>
            <a:r>
              <a:rPr lang="en-AU" dirty="0" smtClean="0"/>
              <a:t>Written a clear background statement with the author’s name, text type, text title and </a:t>
            </a:r>
            <a:r>
              <a:rPr lang="en-AU" dirty="0"/>
              <a:t>key ideas connected to the </a:t>
            </a:r>
            <a:r>
              <a:rPr lang="en-AU" dirty="0" smtClean="0"/>
              <a:t>question?</a:t>
            </a:r>
          </a:p>
          <a:p>
            <a:endParaRPr lang="en-AU" dirty="0"/>
          </a:p>
          <a:p>
            <a:r>
              <a:rPr lang="en-AU" dirty="0" smtClean="0"/>
              <a:t>Stated my contention in a clear manner?</a:t>
            </a:r>
          </a:p>
          <a:p>
            <a:endParaRPr lang="en-AU" dirty="0"/>
          </a:p>
          <a:p>
            <a:r>
              <a:rPr lang="en-AU" dirty="0" smtClean="0"/>
              <a:t>Elaborated on my contention (given a ‘preview’ of what will be discussed)?</a:t>
            </a:r>
          </a:p>
          <a:p>
            <a:endParaRPr lang="en-AU" dirty="0"/>
          </a:p>
          <a:p>
            <a:r>
              <a:rPr lang="en-AU" dirty="0" smtClean="0"/>
              <a:t>Added complexity by finding and replacing common or overused words?</a:t>
            </a:r>
          </a:p>
          <a:p>
            <a:endParaRPr lang="en-AU" dirty="0"/>
          </a:p>
          <a:p>
            <a:r>
              <a:rPr lang="en-AU" dirty="0" smtClean="0"/>
              <a:t>Added complexity by inserting more specific details  into my introduction?</a:t>
            </a:r>
          </a:p>
          <a:p>
            <a:endParaRPr lang="en-AU" dirty="0"/>
          </a:p>
          <a:p>
            <a:endParaRPr lang="en-AU" dirty="0"/>
          </a:p>
        </p:txBody>
      </p:sp>
    </p:spTree>
    <p:extLst>
      <p:ext uri="{BB962C8B-B14F-4D97-AF65-F5344CB8AC3E}">
        <p14:creationId xmlns:p14="http://schemas.microsoft.com/office/powerpoint/2010/main" val="3986220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Body Paragraph: The Basics </a:t>
            </a:r>
            <a:endParaRPr lang="en-AU" b="1" dirty="0"/>
          </a:p>
        </p:txBody>
      </p:sp>
      <p:sp>
        <p:nvSpPr>
          <p:cNvPr id="3" name="Content Placeholder 2"/>
          <p:cNvSpPr>
            <a:spLocks noGrp="1"/>
          </p:cNvSpPr>
          <p:nvPr>
            <p:ph sz="quarter" idx="1"/>
          </p:nvPr>
        </p:nvSpPr>
        <p:spPr/>
        <p:txBody>
          <a:bodyPr>
            <a:normAutofit fontScale="62500" lnSpcReduction="20000"/>
          </a:bodyPr>
          <a:lstStyle/>
          <a:p>
            <a:pPr marL="0" indent="0">
              <a:buNone/>
            </a:pPr>
            <a:r>
              <a:rPr lang="en-AU" dirty="0" smtClean="0"/>
              <a:t>You are probably used to working with variations of TEEEL when writing body paragraphs. </a:t>
            </a:r>
            <a:endParaRPr lang="en-AU" dirty="0"/>
          </a:p>
          <a:p>
            <a:endParaRPr lang="en-AU" b="1" dirty="0" smtClean="0">
              <a:solidFill>
                <a:schemeClr val="accent1"/>
              </a:solidFill>
            </a:endParaRPr>
          </a:p>
          <a:p>
            <a:r>
              <a:rPr lang="en-AU" b="1" dirty="0" smtClean="0">
                <a:solidFill>
                  <a:schemeClr val="accent1"/>
                </a:solidFill>
              </a:rPr>
              <a:t>TOPIC SENTENCE:</a:t>
            </a:r>
            <a:r>
              <a:rPr lang="en-AU" dirty="0" smtClean="0"/>
              <a:t> This is the introductory sentence to your body paragraph. It tells the reader what your main idea is and how it connects to the topic. </a:t>
            </a:r>
          </a:p>
          <a:p>
            <a:endParaRPr lang="en-AU" dirty="0"/>
          </a:p>
          <a:p>
            <a:pPr marL="0" indent="0">
              <a:buNone/>
            </a:pPr>
            <a:r>
              <a:rPr lang="en-AU" b="1" dirty="0" smtClean="0"/>
              <a:t>Topic words + ideas words = topic sentence</a:t>
            </a:r>
            <a:endParaRPr lang="en-AU" b="1" dirty="0" smtClean="0">
              <a:solidFill>
                <a:schemeClr val="accent1"/>
              </a:solidFill>
            </a:endParaRPr>
          </a:p>
          <a:p>
            <a:pPr marL="0" indent="0">
              <a:buNone/>
            </a:pPr>
            <a:endParaRPr lang="en-AU" b="1" dirty="0" smtClean="0">
              <a:solidFill>
                <a:schemeClr val="accent1"/>
              </a:solidFill>
            </a:endParaRPr>
          </a:p>
          <a:p>
            <a:pPr marL="0" indent="0">
              <a:buNone/>
            </a:pPr>
            <a:r>
              <a:rPr lang="en-AU" dirty="0" smtClean="0"/>
              <a:t>Question: ‘</a:t>
            </a:r>
            <a:r>
              <a:rPr lang="en-AU" b="1" dirty="0" err="1"/>
              <a:t>Adichie's</a:t>
            </a:r>
            <a:r>
              <a:rPr lang="en-AU" b="1" dirty="0"/>
              <a:t> collection </a:t>
            </a:r>
            <a:r>
              <a:rPr lang="en-AU" dirty="0"/>
              <a:t>successfully </a:t>
            </a:r>
            <a:r>
              <a:rPr lang="en-AU" b="1" dirty="0"/>
              <a:t>dispels</a:t>
            </a:r>
            <a:r>
              <a:rPr lang="en-AU" dirty="0"/>
              <a:t> </a:t>
            </a:r>
            <a:r>
              <a:rPr lang="en-AU" b="1" dirty="0"/>
              <a:t>stereotypes</a:t>
            </a:r>
            <a:r>
              <a:rPr lang="en-AU" dirty="0"/>
              <a:t>. Do you agree</a:t>
            </a:r>
            <a:r>
              <a:rPr lang="en-AU" dirty="0" smtClean="0"/>
              <a:t>?’  </a:t>
            </a:r>
            <a:endParaRPr lang="en-AU" dirty="0"/>
          </a:p>
          <a:p>
            <a:pPr marL="0" indent="0">
              <a:buNone/>
            </a:pPr>
            <a:endParaRPr lang="en-AU" b="1" dirty="0" smtClean="0">
              <a:solidFill>
                <a:schemeClr val="accent1"/>
              </a:solidFill>
            </a:endParaRPr>
          </a:p>
          <a:p>
            <a:pPr marL="0" indent="0">
              <a:buNone/>
            </a:pPr>
            <a:r>
              <a:rPr lang="en-AU" b="1" dirty="0" smtClean="0"/>
              <a:t>Eg: </a:t>
            </a:r>
            <a:r>
              <a:rPr lang="en-AU" i="1" dirty="0"/>
              <a:t>The </a:t>
            </a:r>
            <a:r>
              <a:rPr lang="en-AU" b="1" i="1" dirty="0"/>
              <a:t>ignorance and assumptions of Westerners </a:t>
            </a:r>
            <a:r>
              <a:rPr lang="en-AU" i="1" dirty="0"/>
              <a:t>is highlighted throughout the </a:t>
            </a:r>
            <a:r>
              <a:rPr lang="en-AU" i="1" dirty="0" smtClean="0"/>
              <a:t>collection as </a:t>
            </a:r>
            <a:r>
              <a:rPr lang="en-AU" b="1" i="1" dirty="0" smtClean="0"/>
              <a:t>playing a key role </a:t>
            </a:r>
            <a:r>
              <a:rPr lang="en-AU" i="1" dirty="0" smtClean="0"/>
              <a:t>in </a:t>
            </a:r>
            <a:r>
              <a:rPr lang="en-AU" b="1" i="1" dirty="0" smtClean="0"/>
              <a:t>the perpetuation of one-dimensional judgements and prejudice. </a:t>
            </a:r>
          </a:p>
          <a:p>
            <a:pPr marL="0" indent="0">
              <a:buNone/>
            </a:pPr>
            <a:endParaRPr lang="en-AU" b="1" dirty="0">
              <a:solidFill>
                <a:schemeClr val="accent1"/>
              </a:solidFill>
            </a:endParaRPr>
          </a:p>
          <a:p>
            <a:r>
              <a:rPr lang="en-AU" b="1" dirty="0" smtClean="0">
                <a:solidFill>
                  <a:schemeClr val="accent1"/>
                </a:solidFill>
              </a:rPr>
              <a:t>ELABORATION: </a:t>
            </a:r>
            <a:r>
              <a:rPr lang="en-AU" dirty="0" smtClean="0"/>
              <a:t>This is a follow-up sentence that elaborates on aspects of your topic sentence in more detail. </a:t>
            </a:r>
          </a:p>
          <a:p>
            <a:pPr marL="0" indent="0">
              <a:buNone/>
            </a:pPr>
            <a:endParaRPr lang="en-AU" b="1" dirty="0" smtClean="0">
              <a:solidFill>
                <a:schemeClr val="accent1"/>
              </a:solidFill>
            </a:endParaRPr>
          </a:p>
          <a:p>
            <a:pPr marL="0" indent="0">
              <a:buNone/>
            </a:pPr>
            <a:r>
              <a:rPr lang="en-AU" b="1" dirty="0" smtClean="0"/>
              <a:t>Eg: </a:t>
            </a:r>
            <a:r>
              <a:rPr lang="en-AU" i="1" dirty="0"/>
              <a:t>These stereotypes are based on a limited knowledge of Africa and its people, assumptions that all black people share similar characteristics, that Africans have one, single culture and that Africa is a land of poor education, war and famine. </a:t>
            </a:r>
            <a:endParaRPr lang="en-AU" b="1" dirty="0" smtClean="0">
              <a:solidFill>
                <a:schemeClr val="accent1"/>
              </a:solidFill>
            </a:endParaRPr>
          </a:p>
          <a:p>
            <a:pPr marL="0" indent="0">
              <a:buNone/>
            </a:pPr>
            <a:endParaRPr lang="en-AU" b="1" dirty="0">
              <a:solidFill>
                <a:schemeClr val="accent1"/>
              </a:solidFill>
            </a:endParaRPr>
          </a:p>
        </p:txBody>
      </p:sp>
    </p:spTree>
    <p:extLst>
      <p:ext uri="{BB962C8B-B14F-4D97-AF65-F5344CB8AC3E}">
        <p14:creationId xmlns:p14="http://schemas.microsoft.com/office/powerpoint/2010/main" val="1401901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Body Paragraph: The Basics </a:t>
            </a:r>
            <a:endParaRPr lang="en-AU" b="1" dirty="0"/>
          </a:p>
        </p:txBody>
      </p:sp>
      <p:sp>
        <p:nvSpPr>
          <p:cNvPr id="3" name="Content Placeholder 2"/>
          <p:cNvSpPr>
            <a:spLocks noGrp="1"/>
          </p:cNvSpPr>
          <p:nvPr>
            <p:ph sz="quarter" idx="1"/>
          </p:nvPr>
        </p:nvSpPr>
        <p:spPr/>
        <p:txBody>
          <a:bodyPr>
            <a:normAutofit fontScale="55000" lnSpcReduction="20000"/>
          </a:bodyPr>
          <a:lstStyle/>
          <a:p>
            <a:r>
              <a:rPr lang="en-AU" b="1" dirty="0">
                <a:solidFill>
                  <a:schemeClr val="accent1"/>
                </a:solidFill>
              </a:rPr>
              <a:t>EVIDENCE: </a:t>
            </a:r>
            <a:r>
              <a:rPr lang="en-AU" dirty="0"/>
              <a:t>Quotations, specific descriptions or  specific references to language features and structures that support the point you are making</a:t>
            </a:r>
          </a:p>
          <a:p>
            <a:endParaRPr lang="en-AU" b="1" dirty="0">
              <a:solidFill>
                <a:schemeClr val="accent1"/>
              </a:solidFill>
            </a:endParaRPr>
          </a:p>
          <a:p>
            <a:pPr marL="0" indent="0">
              <a:buNone/>
            </a:pPr>
            <a:r>
              <a:rPr lang="en-AU" b="1" dirty="0"/>
              <a:t>Eg: </a:t>
            </a:r>
            <a:r>
              <a:rPr lang="en-AU" i="1" dirty="0"/>
              <a:t>. In the title story, recent emigrant </a:t>
            </a:r>
            <a:r>
              <a:rPr lang="en-AU" i="1" dirty="0" err="1"/>
              <a:t>Akunna</a:t>
            </a:r>
            <a:r>
              <a:rPr lang="en-AU" i="1" dirty="0"/>
              <a:t> is exposed to many of these assumptions in the diner where she is forced to work. The customers ask </a:t>
            </a:r>
            <a:r>
              <a:rPr lang="en-AU" i="1" dirty="0" err="1"/>
              <a:t>Akunna</a:t>
            </a:r>
            <a:r>
              <a:rPr lang="en-AU" i="1" dirty="0"/>
              <a:t> where she learned to speak English even though it is her first language; they ask if she has ‘real houses back in Africa and if you’d seen a car before you came to America’. They ‘gawp’ at her hair and assume that ‘all black people with a foreign accent’ are Jamaican. At best, Africans are identified with ‘safari’, ‘elephants’ and ‘The Lion King’, at worst ‘AIDS’ and the repression of women</a:t>
            </a:r>
            <a:r>
              <a:rPr lang="en-AU" dirty="0"/>
              <a:t>. </a:t>
            </a:r>
            <a:endParaRPr lang="en-AU" b="1" dirty="0"/>
          </a:p>
          <a:p>
            <a:endParaRPr lang="en-AU" b="1" dirty="0">
              <a:solidFill>
                <a:schemeClr val="accent1"/>
              </a:solidFill>
            </a:endParaRPr>
          </a:p>
          <a:p>
            <a:r>
              <a:rPr lang="en-AU" b="1" dirty="0" smtClean="0">
                <a:solidFill>
                  <a:schemeClr val="accent1"/>
                </a:solidFill>
              </a:rPr>
              <a:t>EXPLANATION: </a:t>
            </a:r>
            <a:r>
              <a:rPr lang="en-AU" dirty="0" smtClean="0"/>
              <a:t>This is where you explain why the evidence is important and what it shows. You can use linking words to help. </a:t>
            </a:r>
          </a:p>
          <a:p>
            <a:endParaRPr lang="en-AU" b="1" dirty="0"/>
          </a:p>
          <a:p>
            <a:pPr marL="0" indent="0">
              <a:buNone/>
            </a:pPr>
            <a:r>
              <a:rPr lang="en-AU" b="1" dirty="0" smtClean="0"/>
              <a:t>Eg: </a:t>
            </a:r>
            <a:r>
              <a:rPr lang="en-AU" i="1" dirty="0" smtClean="0"/>
              <a:t>Here, Adichie is highly </a:t>
            </a:r>
            <a:r>
              <a:rPr lang="en-AU" i="1" dirty="0"/>
              <a:t>critical of the superior attitude of those who claim to know Africa but really only have a stereotypical outlook. </a:t>
            </a:r>
            <a:endParaRPr lang="en-AU" b="1" i="1" dirty="0"/>
          </a:p>
          <a:p>
            <a:endParaRPr lang="en-AU" b="1" dirty="0">
              <a:solidFill>
                <a:schemeClr val="accent1"/>
              </a:solidFill>
            </a:endParaRPr>
          </a:p>
          <a:p>
            <a:r>
              <a:rPr lang="en-AU" b="1" dirty="0" smtClean="0">
                <a:solidFill>
                  <a:schemeClr val="accent1"/>
                </a:solidFill>
              </a:rPr>
              <a:t>LINK: </a:t>
            </a:r>
            <a:r>
              <a:rPr lang="en-AU" dirty="0" smtClean="0"/>
              <a:t>This is where you link back to the main topic. Ask yourself ‘So what? Overall, what is the author really getting at? What is their purpose in representing this?’ </a:t>
            </a:r>
          </a:p>
          <a:p>
            <a:endParaRPr lang="en-AU" dirty="0"/>
          </a:p>
          <a:p>
            <a:pPr marL="0" indent="0">
              <a:buNone/>
            </a:pPr>
            <a:r>
              <a:rPr lang="en-AU" b="1" dirty="0" smtClean="0"/>
              <a:t>Eg: </a:t>
            </a:r>
            <a:r>
              <a:rPr lang="en-AU" i="1" dirty="0" smtClean="0"/>
              <a:t>In this way, </a:t>
            </a:r>
            <a:r>
              <a:rPr lang="en-AU" i="1" dirty="0" err="1"/>
              <a:t>Adichie's</a:t>
            </a:r>
            <a:r>
              <a:rPr lang="en-AU" i="1" dirty="0"/>
              <a:t> anger at this colonialist attitude of ignorance towards </a:t>
            </a:r>
            <a:r>
              <a:rPr lang="en-AU" i="1" dirty="0" smtClean="0"/>
              <a:t>African identities </a:t>
            </a:r>
            <a:r>
              <a:rPr lang="en-AU" i="1" dirty="0"/>
              <a:t>is apparent, and highlights this negative stereotype of </a:t>
            </a:r>
            <a:r>
              <a:rPr lang="en-AU" i="1" dirty="0" smtClean="0"/>
              <a:t>a one-dimensional, pan-African identity that erases complexity. </a:t>
            </a:r>
            <a:endParaRPr lang="en-AU" b="1" dirty="0"/>
          </a:p>
          <a:p>
            <a:endParaRPr lang="en-AU" dirty="0"/>
          </a:p>
        </p:txBody>
      </p:sp>
    </p:spTree>
    <p:extLst>
      <p:ext uri="{BB962C8B-B14F-4D97-AF65-F5344CB8AC3E}">
        <p14:creationId xmlns:p14="http://schemas.microsoft.com/office/powerpoint/2010/main" val="2435169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467600" cy="580926"/>
          </a:xfrm>
        </p:spPr>
        <p:txBody>
          <a:bodyPr/>
          <a:lstStyle/>
          <a:p>
            <a:r>
              <a:rPr lang="en-AU" b="1" dirty="0" smtClean="0"/>
              <a:t>A sample TEEEL body paragraph:</a:t>
            </a:r>
            <a:endParaRPr lang="en-AU" b="1" dirty="0"/>
          </a:p>
        </p:txBody>
      </p:sp>
      <p:sp>
        <p:nvSpPr>
          <p:cNvPr id="3" name="Content Placeholder 2"/>
          <p:cNvSpPr>
            <a:spLocks noGrp="1"/>
          </p:cNvSpPr>
          <p:nvPr>
            <p:ph sz="quarter" idx="1"/>
          </p:nvPr>
        </p:nvSpPr>
        <p:spPr>
          <a:xfrm>
            <a:off x="179512" y="1600200"/>
            <a:ext cx="5904656" cy="5141168"/>
          </a:xfrm>
        </p:spPr>
        <p:txBody>
          <a:bodyPr>
            <a:noAutofit/>
          </a:bodyPr>
          <a:lstStyle/>
          <a:p>
            <a:pPr marL="0" indent="0">
              <a:lnSpc>
                <a:spcPct val="170000"/>
              </a:lnSpc>
              <a:spcBef>
                <a:spcPts val="0"/>
              </a:spcBef>
              <a:buNone/>
            </a:pPr>
            <a:r>
              <a:rPr lang="en-AU" sz="1200" dirty="0">
                <a:solidFill>
                  <a:srgbClr val="00B050"/>
                </a:solidFill>
                <a:latin typeface="Calibri" pitchFamily="34" charset="0"/>
                <a:cs typeface="Calibri" pitchFamily="34" charset="0"/>
              </a:rPr>
              <a:t>The ignorance and assumptions of Westerners is highlighted throughout the </a:t>
            </a:r>
            <a:r>
              <a:rPr lang="en-AU" sz="1200" dirty="0" smtClean="0">
                <a:solidFill>
                  <a:srgbClr val="00B050"/>
                </a:solidFill>
                <a:latin typeface="Calibri" pitchFamily="34" charset="0"/>
                <a:cs typeface="Calibri" pitchFamily="34" charset="0"/>
              </a:rPr>
              <a:t>collection </a:t>
            </a:r>
            <a:r>
              <a:rPr lang="en-AU" sz="1200" dirty="0">
                <a:solidFill>
                  <a:srgbClr val="00B050"/>
                </a:solidFill>
                <a:latin typeface="Calibri" pitchFamily="34" charset="0"/>
                <a:cs typeface="Calibri" pitchFamily="34" charset="0"/>
              </a:rPr>
              <a:t>as playing a key role in the perpetuation of one-dimensional judgements and prejudice.  </a:t>
            </a:r>
            <a:r>
              <a:rPr lang="en-AU" sz="1200" dirty="0" smtClean="0">
                <a:solidFill>
                  <a:srgbClr val="FF0000"/>
                </a:solidFill>
                <a:latin typeface="Calibri" pitchFamily="34" charset="0"/>
                <a:cs typeface="Calibri" pitchFamily="34" charset="0"/>
              </a:rPr>
              <a:t>These </a:t>
            </a:r>
            <a:r>
              <a:rPr lang="en-AU" sz="1200" dirty="0">
                <a:solidFill>
                  <a:srgbClr val="FF0000"/>
                </a:solidFill>
                <a:latin typeface="Calibri" pitchFamily="34" charset="0"/>
                <a:cs typeface="Calibri" pitchFamily="34" charset="0"/>
              </a:rPr>
              <a:t>stereotypes are based on a limited knowledge of Africa and its people, assumptions that all black people share similar characteristics, that Africans have one, single culture and that Africa is a land of poor education, war and famine. </a:t>
            </a:r>
            <a:r>
              <a:rPr lang="en-AU" sz="1200" dirty="0">
                <a:solidFill>
                  <a:srgbClr val="00B0F0"/>
                </a:solidFill>
                <a:latin typeface="Calibri" pitchFamily="34" charset="0"/>
                <a:cs typeface="Calibri" pitchFamily="34" charset="0"/>
              </a:rPr>
              <a:t>In the title story, recent emigrant </a:t>
            </a:r>
            <a:r>
              <a:rPr lang="en-AU" sz="1200" dirty="0" err="1">
                <a:solidFill>
                  <a:srgbClr val="00B0F0"/>
                </a:solidFill>
                <a:latin typeface="Calibri" pitchFamily="34" charset="0"/>
                <a:cs typeface="Calibri" pitchFamily="34" charset="0"/>
              </a:rPr>
              <a:t>Akunna</a:t>
            </a:r>
            <a:r>
              <a:rPr lang="en-AU" sz="1200" dirty="0">
                <a:solidFill>
                  <a:srgbClr val="00B0F0"/>
                </a:solidFill>
                <a:latin typeface="Calibri" pitchFamily="34" charset="0"/>
                <a:cs typeface="Calibri" pitchFamily="34" charset="0"/>
              </a:rPr>
              <a:t> is exposed to many of these assumptions in the diner where she is forced to work. The customers ask </a:t>
            </a:r>
            <a:r>
              <a:rPr lang="en-AU" sz="1200" dirty="0" err="1">
                <a:solidFill>
                  <a:srgbClr val="00B0F0"/>
                </a:solidFill>
                <a:latin typeface="Calibri" pitchFamily="34" charset="0"/>
                <a:cs typeface="Calibri" pitchFamily="34" charset="0"/>
              </a:rPr>
              <a:t>Akunna</a:t>
            </a:r>
            <a:r>
              <a:rPr lang="en-AU" sz="1200" dirty="0">
                <a:solidFill>
                  <a:srgbClr val="00B0F0"/>
                </a:solidFill>
                <a:latin typeface="Calibri" pitchFamily="34" charset="0"/>
                <a:cs typeface="Calibri" pitchFamily="34" charset="0"/>
              </a:rPr>
              <a:t> where she learned to speak English even though it is her first language; they ask if she has ‘real houses back in Africa and if you’d seen a car before you came to America’. They ‘gawp’ at her hair and assume that ‘all black people with a foreign accent’ are Jamaican. At best, Africans are identified with ‘safari’, ‘elephants’ and ‘</a:t>
            </a:r>
            <a:r>
              <a:rPr lang="en-AU" sz="1200" i="1" dirty="0">
                <a:solidFill>
                  <a:srgbClr val="00B0F0"/>
                </a:solidFill>
                <a:latin typeface="Calibri" pitchFamily="34" charset="0"/>
                <a:cs typeface="Calibri" pitchFamily="34" charset="0"/>
              </a:rPr>
              <a:t>The Lion King</a:t>
            </a:r>
            <a:r>
              <a:rPr lang="en-AU" sz="1200" dirty="0">
                <a:solidFill>
                  <a:srgbClr val="00B0F0"/>
                </a:solidFill>
                <a:latin typeface="Calibri" pitchFamily="34" charset="0"/>
                <a:cs typeface="Calibri" pitchFamily="34" charset="0"/>
              </a:rPr>
              <a:t>’, at worst ‘AIDS’ and the repression of women.</a:t>
            </a:r>
            <a:r>
              <a:rPr lang="en-AU" sz="1200" dirty="0">
                <a:latin typeface="Calibri" pitchFamily="34" charset="0"/>
                <a:cs typeface="Calibri" pitchFamily="34" charset="0"/>
              </a:rPr>
              <a:t> </a:t>
            </a:r>
            <a:r>
              <a:rPr lang="en-AU" sz="1200" dirty="0">
                <a:solidFill>
                  <a:srgbClr val="7030A0"/>
                </a:solidFill>
                <a:latin typeface="Calibri" pitchFamily="34" charset="0"/>
                <a:cs typeface="Calibri" pitchFamily="34" charset="0"/>
              </a:rPr>
              <a:t>Here, Adichie is highly critical of the superior attitude of those who claim to know Africa but really only have a stereotypical outlook.</a:t>
            </a:r>
            <a:r>
              <a:rPr lang="en-AU" sz="1200" dirty="0">
                <a:latin typeface="Calibri" pitchFamily="34" charset="0"/>
                <a:cs typeface="Calibri" pitchFamily="34" charset="0"/>
              </a:rPr>
              <a:t> </a:t>
            </a:r>
            <a:r>
              <a:rPr lang="en-AU" sz="1200" dirty="0" smtClean="0">
                <a:solidFill>
                  <a:schemeClr val="accent1"/>
                </a:solidFill>
                <a:latin typeface="Calibri" pitchFamily="34" charset="0"/>
                <a:cs typeface="Calibri" pitchFamily="34" charset="0"/>
              </a:rPr>
              <a:t>In </a:t>
            </a:r>
            <a:r>
              <a:rPr lang="en-AU" sz="1200" dirty="0">
                <a:solidFill>
                  <a:schemeClr val="accent1"/>
                </a:solidFill>
                <a:latin typeface="Calibri" pitchFamily="34" charset="0"/>
                <a:cs typeface="Calibri" pitchFamily="34" charset="0"/>
              </a:rPr>
              <a:t>this way, </a:t>
            </a:r>
            <a:r>
              <a:rPr lang="en-AU" sz="1200" dirty="0" err="1">
                <a:solidFill>
                  <a:schemeClr val="accent1"/>
                </a:solidFill>
                <a:latin typeface="Calibri" pitchFamily="34" charset="0"/>
                <a:cs typeface="Calibri" pitchFamily="34" charset="0"/>
              </a:rPr>
              <a:t>Adichie's</a:t>
            </a:r>
            <a:r>
              <a:rPr lang="en-AU" sz="1200" dirty="0">
                <a:solidFill>
                  <a:schemeClr val="accent1"/>
                </a:solidFill>
                <a:latin typeface="Calibri" pitchFamily="34" charset="0"/>
                <a:cs typeface="Calibri" pitchFamily="34" charset="0"/>
              </a:rPr>
              <a:t> anger at this colonialist attitude of ignorance towards African identities is apparent, and highlights this negative stereotype of a </a:t>
            </a:r>
            <a:r>
              <a:rPr lang="en-AU" sz="1200" dirty="0" smtClean="0">
                <a:solidFill>
                  <a:schemeClr val="accent1"/>
                </a:solidFill>
                <a:latin typeface="Calibri" pitchFamily="34" charset="0"/>
                <a:cs typeface="Calibri" pitchFamily="34" charset="0"/>
              </a:rPr>
              <a:t>one-dimensional African </a:t>
            </a:r>
            <a:r>
              <a:rPr lang="en-AU" sz="1200" dirty="0">
                <a:solidFill>
                  <a:schemeClr val="accent1"/>
                </a:solidFill>
                <a:latin typeface="Calibri" pitchFamily="34" charset="0"/>
                <a:cs typeface="Calibri" pitchFamily="34" charset="0"/>
              </a:rPr>
              <a:t>identity that erases complexity. </a:t>
            </a:r>
          </a:p>
          <a:p>
            <a:pPr marL="0" indent="0">
              <a:lnSpc>
                <a:spcPct val="170000"/>
              </a:lnSpc>
              <a:spcBef>
                <a:spcPts val="0"/>
              </a:spcBef>
              <a:buNone/>
            </a:pPr>
            <a:endParaRPr lang="en-AU" sz="1200" dirty="0"/>
          </a:p>
        </p:txBody>
      </p:sp>
      <p:sp>
        <p:nvSpPr>
          <p:cNvPr id="4" name="Line Callout 1 3"/>
          <p:cNvSpPr/>
          <p:nvPr/>
        </p:nvSpPr>
        <p:spPr>
          <a:xfrm>
            <a:off x="6300192" y="1215511"/>
            <a:ext cx="2016224" cy="612648"/>
          </a:xfrm>
          <a:prstGeom prst="borderCallout1">
            <a:avLst>
              <a:gd name="adj1" fmla="val 18750"/>
              <a:gd name="adj2" fmla="val -8333"/>
              <a:gd name="adj3" fmla="val 92147"/>
              <a:gd name="adj4" fmla="val -414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Line Callout 1 4"/>
          <p:cNvSpPr/>
          <p:nvPr/>
        </p:nvSpPr>
        <p:spPr>
          <a:xfrm>
            <a:off x="6678132" y="1980559"/>
            <a:ext cx="1998324" cy="612648"/>
          </a:xfrm>
          <a:prstGeom prst="borderCallout1">
            <a:avLst>
              <a:gd name="adj1" fmla="val 18750"/>
              <a:gd name="adj2" fmla="val -8333"/>
              <a:gd name="adj3" fmla="val 71794"/>
              <a:gd name="adj4" fmla="val -332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Line Callout 1 5"/>
          <p:cNvSpPr/>
          <p:nvPr/>
        </p:nvSpPr>
        <p:spPr>
          <a:xfrm>
            <a:off x="6444208" y="3501008"/>
            <a:ext cx="2232248" cy="936104"/>
          </a:xfrm>
          <a:prstGeom prst="borderCallout1">
            <a:avLst>
              <a:gd name="adj1" fmla="val 18750"/>
              <a:gd name="adj2" fmla="val -8333"/>
              <a:gd name="adj3" fmla="val 51607"/>
              <a:gd name="adj4" fmla="val -256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Line Callout 1 6"/>
          <p:cNvSpPr/>
          <p:nvPr/>
        </p:nvSpPr>
        <p:spPr>
          <a:xfrm>
            <a:off x="6678132" y="4653136"/>
            <a:ext cx="2016224" cy="612648"/>
          </a:xfrm>
          <a:prstGeom prst="borderCallout1">
            <a:avLst>
              <a:gd name="adj1" fmla="val 18750"/>
              <a:gd name="adj2" fmla="val -8333"/>
              <a:gd name="adj3" fmla="val 62749"/>
              <a:gd name="adj4" fmla="val -456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Line Callout 1 7"/>
          <p:cNvSpPr/>
          <p:nvPr/>
        </p:nvSpPr>
        <p:spPr>
          <a:xfrm>
            <a:off x="6651135" y="5733256"/>
            <a:ext cx="2016224" cy="756664"/>
          </a:xfrm>
          <a:prstGeom prst="borderCallout1">
            <a:avLst>
              <a:gd name="adj1" fmla="val 18750"/>
              <a:gd name="adj2" fmla="val -8333"/>
              <a:gd name="adj3" fmla="val 18483"/>
              <a:gd name="adj4" fmla="val -359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6300192" y="1337169"/>
            <a:ext cx="2016224" cy="369332"/>
          </a:xfrm>
          <a:prstGeom prst="rect">
            <a:avLst/>
          </a:prstGeom>
          <a:noFill/>
        </p:spPr>
        <p:txBody>
          <a:bodyPr wrap="square" rtlCol="0">
            <a:spAutoFit/>
          </a:bodyPr>
          <a:lstStyle/>
          <a:p>
            <a:pPr algn="ctr"/>
            <a:r>
              <a:rPr lang="en-AU" b="1" dirty="0" smtClean="0">
                <a:solidFill>
                  <a:schemeClr val="bg1"/>
                </a:solidFill>
              </a:rPr>
              <a:t>Topic sentence</a:t>
            </a:r>
            <a:endParaRPr lang="en-AU" b="1" dirty="0">
              <a:solidFill>
                <a:schemeClr val="bg1"/>
              </a:solidFill>
            </a:endParaRPr>
          </a:p>
        </p:txBody>
      </p:sp>
      <p:sp>
        <p:nvSpPr>
          <p:cNvPr id="10" name="TextBox 9"/>
          <p:cNvSpPr txBox="1"/>
          <p:nvPr/>
        </p:nvSpPr>
        <p:spPr>
          <a:xfrm>
            <a:off x="6849202" y="2102217"/>
            <a:ext cx="1656184" cy="369332"/>
          </a:xfrm>
          <a:prstGeom prst="rect">
            <a:avLst/>
          </a:prstGeom>
          <a:noFill/>
        </p:spPr>
        <p:txBody>
          <a:bodyPr wrap="square" rtlCol="0">
            <a:spAutoFit/>
          </a:bodyPr>
          <a:lstStyle/>
          <a:p>
            <a:r>
              <a:rPr lang="en-AU" b="1" dirty="0" smtClean="0">
                <a:solidFill>
                  <a:schemeClr val="bg1"/>
                </a:solidFill>
              </a:rPr>
              <a:t>Elaboration</a:t>
            </a:r>
            <a:endParaRPr lang="en-AU" b="1" dirty="0">
              <a:solidFill>
                <a:schemeClr val="bg1"/>
              </a:solidFill>
            </a:endParaRPr>
          </a:p>
        </p:txBody>
      </p:sp>
      <p:sp>
        <p:nvSpPr>
          <p:cNvPr id="11" name="TextBox 10"/>
          <p:cNvSpPr txBox="1"/>
          <p:nvPr/>
        </p:nvSpPr>
        <p:spPr>
          <a:xfrm>
            <a:off x="6444208" y="3501008"/>
            <a:ext cx="2177008" cy="923330"/>
          </a:xfrm>
          <a:prstGeom prst="rect">
            <a:avLst/>
          </a:prstGeom>
          <a:noFill/>
        </p:spPr>
        <p:txBody>
          <a:bodyPr wrap="square" rtlCol="0">
            <a:spAutoFit/>
          </a:bodyPr>
          <a:lstStyle/>
          <a:p>
            <a:pPr algn="ctr"/>
            <a:r>
              <a:rPr lang="en-AU" b="1" dirty="0" smtClean="0">
                <a:solidFill>
                  <a:schemeClr val="bg1"/>
                </a:solidFill>
              </a:rPr>
              <a:t>Evidence (weaved into sentences)</a:t>
            </a:r>
            <a:endParaRPr lang="en-AU" b="1" dirty="0">
              <a:solidFill>
                <a:schemeClr val="bg1"/>
              </a:solidFill>
            </a:endParaRPr>
          </a:p>
        </p:txBody>
      </p:sp>
      <p:sp>
        <p:nvSpPr>
          <p:cNvPr id="12" name="TextBox 11"/>
          <p:cNvSpPr txBox="1"/>
          <p:nvPr/>
        </p:nvSpPr>
        <p:spPr>
          <a:xfrm>
            <a:off x="6678132" y="4725144"/>
            <a:ext cx="1943084" cy="369332"/>
          </a:xfrm>
          <a:prstGeom prst="rect">
            <a:avLst/>
          </a:prstGeom>
          <a:noFill/>
        </p:spPr>
        <p:txBody>
          <a:bodyPr wrap="square" rtlCol="0">
            <a:spAutoFit/>
          </a:bodyPr>
          <a:lstStyle/>
          <a:p>
            <a:pPr algn="ctr"/>
            <a:r>
              <a:rPr lang="en-AU" b="1" dirty="0" smtClean="0">
                <a:solidFill>
                  <a:schemeClr val="bg1"/>
                </a:solidFill>
              </a:rPr>
              <a:t>Explanation</a:t>
            </a:r>
            <a:endParaRPr lang="en-AU" b="1" dirty="0">
              <a:solidFill>
                <a:schemeClr val="bg1"/>
              </a:solidFill>
            </a:endParaRPr>
          </a:p>
        </p:txBody>
      </p:sp>
      <p:sp>
        <p:nvSpPr>
          <p:cNvPr id="13" name="TextBox 12"/>
          <p:cNvSpPr txBox="1"/>
          <p:nvPr/>
        </p:nvSpPr>
        <p:spPr>
          <a:xfrm>
            <a:off x="6641562" y="5877272"/>
            <a:ext cx="2016224" cy="369332"/>
          </a:xfrm>
          <a:prstGeom prst="rect">
            <a:avLst/>
          </a:prstGeom>
          <a:noFill/>
        </p:spPr>
        <p:txBody>
          <a:bodyPr wrap="square" rtlCol="0">
            <a:spAutoFit/>
          </a:bodyPr>
          <a:lstStyle/>
          <a:p>
            <a:pPr algn="ctr"/>
            <a:r>
              <a:rPr lang="en-AU" b="1" dirty="0" smtClean="0">
                <a:solidFill>
                  <a:schemeClr val="bg1"/>
                </a:solidFill>
              </a:rPr>
              <a:t>Link</a:t>
            </a:r>
            <a:endParaRPr lang="en-AU" b="1" dirty="0">
              <a:solidFill>
                <a:schemeClr val="bg1"/>
              </a:solidFill>
            </a:endParaRPr>
          </a:p>
        </p:txBody>
      </p:sp>
    </p:spTree>
    <p:extLst>
      <p:ext uri="{BB962C8B-B14F-4D97-AF65-F5344CB8AC3E}">
        <p14:creationId xmlns:p14="http://schemas.microsoft.com/office/powerpoint/2010/main" val="269850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Before we start, let’s build a </a:t>
            </a:r>
            <a:r>
              <a:rPr lang="en-AU" b="1" u="sng" dirty="0" smtClean="0"/>
              <a:t>RAFT</a:t>
            </a:r>
            <a:r>
              <a:rPr lang="en-AU" b="1" dirty="0" smtClean="0"/>
              <a:t>!</a:t>
            </a:r>
            <a:endParaRPr lang="en-AU" b="1" dirty="0"/>
          </a:p>
        </p:txBody>
      </p:sp>
      <p:sp>
        <p:nvSpPr>
          <p:cNvPr id="3" name="Content Placeholder 2"/>
          <p:cNvSpPr>
            <a:spLocks noGrp="1"/>
          </p:cNvSpPr>
          <p:nvPr>
            <p:ph sz="quarter" idx="1"/>
          </p:nvPr>
        </p:nvSpPr>
        <p:spPr/>
        <p:txBody>
          <a:bodyPr>
            <a:normAutofit fontScale="55000" lnSpcReduction="20000"/>
          </a:bodyPr>
          <a:lstStyle/>
          <a:p>
            <a:r>
              <a:rPr lang="en-AU" b="1" dirty="0" smtClean="0">
                <a:solidFill>
                  <a:schemeClr val="accent1"/>
                </a:solidFill>
              </a:rPr>
              <a:t>R</a:t>
            </a:r>
            <a:r>
              <a:rPr lang="en-AU" dirty="0" smtClean="0">
                <a:solidFill>
                  <a:srgbClr val="00B050"/>
                </a:solidFill>
              </a:rPr>
              <a:t>ole: Refers to the persona you take on as a writer and connects to your purpose (</a:t>
            </a:r>
            <a:r>
              <a:rPr lang="en-AU" dirty="0" err="1" smtClean="0">
                <a:solidFill>
                  <a:srgbClr val="00B050"/>
                </a:solidFill>
              </a:rPr>
              <a:t>eg</a:t>
            </a:r>
            <a:r>
              <a:rPr lang="en-AU" dirty="0" smtClean="0">
                <a:solidFill>
                  <a:srgbClr val="00B050"/>
                </a:solidFill>
              </a:rPr>
              <a:t>: why you are writing)</a:t>
            </a:r>
          </a:p>
          <a:p>
            <a:pPr marL="0" indent="0">
              <a:buNone/>
            </a:pPr>
            <a:endParaRPr lang="en-AU" dirty="0" smtClean="0"/>
          </a:p>
          <a:p>
            <a:pPr marL="0" indent="0">
              <a:buNone/>
            </a:pPr>
            <a:r>
              <a:rPr lang="en-AU" dirty="0" smtClean="0"/>
              <a:t>Are you writing ‘in character’ or as yourself? Are you writing to explore, persuade, entertain, analyse, evaluate? </a:t>
            </a:r>
          </a:p>
          <a:p>
            <a:endParaRPr lang="en-AU" dirty="0"/>
          </a:p>
          <a:p>
            <a:r>
              <a:rPr lang="en-AU" b="1" dirty="0" smtClean="0">
                <a:solidFill>
                  <a:schemeClr val="accent1"/>
                </a:solidFill>
              </a:rPr>
              <a:t>A</a:t>
            </a:r>
            <a:r>
              <a:rPr lang="en-AU" dirty="0" smtClean="0">
                <a:solidFill>
                  <a:srgbClr val="00B050"/>
                </a:solidFill>
              </a:rPr>
              <a:t>udience: Refers to who you are writing for. This will determine what language you use. </a:t>
            </a:r>
          </a:p>
          <a:p>
            <a:pPr marL="0" indent="0">
              <a:buNone/>
            </a:pPr>
            <a:endParaRPr lang="en-AU" dirty="0" smtClean="0"/>
          </a:p>
          <a:p>
            <a:pPr marL="0" indent="0">
              <a:buNone/>
            </a:pPr>
            <a:r>
              <a:rPr lang="en-AU" dirty="0" smtClean="0"/>
              <a:t>Are you writing for your peers, an older academic audience, men, women, scientists, a group affected by a particular issue, teachers? Be selective.   </a:t>
            </a:r>
          </a:p>
          <a:p>
            <a:endParaRPr lang="en-AU" dirty="0"/>
          </a:p>
          <a:p>
            <a:r>
              <a:rPr lang="en-AU" b="1" dirty="0" smtClean="0">
                <a:solidFill>
                  <a:schemeClr val="accent1"/>
                </a:solidFill>
              </a:rPr>
              <a:t>F</a:t>
            </a:r>
            <a:r>
              <a:rPr lang="en-AU" dirty="0" smtClean="0">
                <a:solidFill>
                  <a:srgbClr val="00B050"/>
                </a:solidFill>
              </a:rPr>
              <a:t>orm: Refers to the format and text type you will be creating and using. This will also determine the language you will use. </a:t>
            </a:r>
            <a:endParaRPr lang="en-AU" dirty="0">
              <a:solidFill>
                <a:srgbClr val="00B050"/>
              </a:solidFill>
            </a:endParaRPr>
          </a:p>
          <a:p>
            <a:pPr marL="0" indent="0">
              <a:buNone/>
            </a:pPr>
            <a:endParaRPr lang="en-AU" dirty="0" smtClean="0"/>
          </a:p>
          <a:p>
            <a:pPr marL="0" indent="0">
              <a:buNone/>
            </a:pPr>
            <a:r>
              <a:rPr lang="en-AU" dirty="0" smtClean="0"/>
              <a:t>Are you writing a text-response essay, a persuasive speech, a reflective expository article, an imaginative short story? What does this look like?</a:t>
            </a:r>
          </a:p>
          <a:p>
            <a:endParaRPr lang="en-AU" dirty="0"/>
          </a:p>
          <a:p>
            <a:r>
              <a:rPr lang="en-AU" b="1" dirty="0" smtClean="0">
                <a:solidFill>
                  <a:schemeClr val="accent1"/>
                </a:solidFill>
              </a:rPr>
              <a:t>T</a:t>
            </a:r>
            <a:r>
              <a:rPr lang="en-AU" dirty="0" smtClean="0">
                <a:solidFill>
                  <a:srgbClr val="00B050"/>
                </a:solidFill>
              </a:rPr>
              <a:t>opic: Refers to the topic you are writing about. This is what you need to connect back to throughout your entire piece so you don’t go off track</a:t>
            </a:r>
            <a:endParaRPr lang="en-AU" dirty="0">
              <a:solidFill>
                <a:srgbClr val="00B050"/>
              </a:solidFill>
            </a:endParaRPr>
          </a:p>
          <a:p>
            <a:pPr marL="0" indent="0">
              <a:buNone/>
            </a:pPr>
            <a:endParaRPr lang="en-AU" dirty="0" smtClean="0"/>
          </a:p>
          <a:p>
            <a:pPr marL="0" indent="0">
              <a:buNone/>
            </a:pPr>
            <a:r>
              <a:rPr lang="en-AU" dirty="0" err="1" smtClean="0"/>
              <a:t>Eg</a:t>
            </a:r>
            <a:r>
              <a:rPr lang="en-AU" dirty="0" smtClean="0"/>
              <a:t>: Climate change, Australia’s asylum seeker policy, the nature of inner conflict, </a:t>
            </a:r>
            <a:r>
              <a:rPr lang="en-AU" dirty="0" err="1" smtClean="0"/>
              <a:t>Adichie’s</a:t>
            </a:r>
            <a:r>
              <a:rPr lang="en-AU" dirty="0" smtClean="0"/>
              <a:t> use of narrative voice, the nature of alienation that the characters in the text experience, whether or not strong male characters have all the power in the text, etc. </a:t>
            </a:r>
            <a:endParaRPr lang="en-AU" dirty="0"/>
          </a:p>
        </p:txBody>
      </p:sp>
    </p:spTree>
    <p:extLst>
      <p:ext uri="{BB962C8B-B14F-4D97-AF65-F5344CB8AC3E}">
        <p14:creationId xmlns:p14="http://schemas.microsoft.com/office/powerpoint/2010/main" val="3384799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Beyond TEEEL: A WAY OF THINKING ABOUT YOUR BODY PARAGRAPHS:</a:t>
            </a:r>
            <a:endParaRPr lang="en-AU"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31398"/>
            <a:ext cx="6768752" cy="528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3948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Beyond TEEEL: A WAY OF THINKING ABOUT YOUR BODY PARAGRAPHS:</a:t>
            </a:r>
            <a:endParaRPr lang="en-AU" dirty="0"/>
          </a:p>
        </p:txBody>
      </p:sp>
      <p:sp>
        <p:nvSpPr>
          <p:cNvPr id="3" name="Content Placeholder 2"/>
          <p:cNvSpPr>
            <a:spLocks noGrp="1"/>
          </p:cNvSpPr>
          <p:nvPr>
            <p:ph sz="quarter" idx="1"/>
          </p:nvPr>
        </p:nvSpPr>
        <p:spPr>
          <a:xfrm>
            <a:off x="457200" y="1600200"/>
            <a:ext cx="8147248" cy="5141168"/>
          </a:xfrm>
        </p:spPr>
        <p:txBody>
          <a:bodyPr>
            <a:normAutofit fontScale="55000" lnSpcReduction="20000"/>
          </a:bodyPr>
          <a:lstStyle/>
          <a:p>
            <a:pPr marL="0" indent="0">
              <a:buNone/>
            </a:pPr>
            <a:r>
              <a:rPr lang="en-AU" dirty="0" smtClean="0"/>
              <a:t>So in other words, you can plan your paragraphs in these ways:</a:t>
            </a:r>
          </a:p>
          <a:p>
            <a:pPr marL="0" indent="0">
              <a:buNone/>
            </a:pPr>
            <a:endParaRPr lang="en-AU" dirty="0"/>
          </a:p>
          <a:p>
            <a:pPr marL="0" indent="0">
              <a:buNone/>
            </a:pPr>
            <a:r>
              <a:rPr lang="en-AU" b="1" dirty="0" smtClean="0">
                <a:solidFill>
                  <a:schemeClr val="accent1"/>
                </a:solidFill>
              </a:rPr>
              <a:t>TEEEEEEL: </a:t>
            </a:r>
          </a:p>
          <a:p>
            <a:pPr marL="0" indent="0">
              <a:buNone/>
            </a:pPr>
            <a:endParaRPr lang="en-AU" dirty="0"/>
          </a:p>
          <a:p>
            <a:pPr marL="0" indent="0">
              <a:buNone/>
            </a:pPr>
            <a:r>
              <a:rPr lang="en-AU" b="1" dirty="0" smtClean="0"/>
              <a:t>T: </a:t>
            </a:r>
            <a:r>
              <a:rPr lang="en-AU" dirty="0" smtClean="0"/>
              <a:t>Topic sentence</a:t>
            </a:r>
          </a:p>
          <a:p>
            <a:pPr marL="0" indent="0">
              <a:buNone/>
            </a:pPr>
            <a:endParaRPr lang="en-AU" b="1" dirty="0"/>
          </a:p>
          <a:p>
            <a:pPr marL="0" indent="0">
              <a:buNone/>
            </a:pPr>
            <a:r>
              <a:rPr lang="en-AU" b="1" dirty="0" smtClean="0"/>
              <a:t>E: </a:t>
            </a:r>
            <a:r>
              <a:rPr lang="en-AU" dirty="0" smtClean="0"/>
              <a:t>Elaboration on sub-topic one </a:t>
            </a:r>
          </a:p>
          <a:p>
            <a:pPr marL="0" indent="0">
              <a:buNone/>
            </a:pPr>
            <a:endParaRPr lang="en-AU" b="1" dirty="0"/>
          </a:p>
          <a:p>
            <a:pPr marL="0" indent="0">
              <a:buNone/>
            </a:pPr>
            <a:r>
              <a:rPr lang="en-AU" b="1" dirty="0" smtClean="0"/>
              <a:t>E: </a:t>
            </a:r>
            <a:r>
              <a:rPr lang="en-AU" dirty="0" smtClean="0"/>
              <a:t>Evidence to support sub-topic one –make sure this is embedded in your sentence and includes structures, features, metalanguage</a:t>
            </a:r>
          </a:p>
          <a:p>
            <a:pPr marL="0" indent="0">
              <a:buNone/>
            </a:pPr>
            <a:endParaRPr lang="en-AU" b="1" dirty="0"/>
          </a:p>
          <a:p>
            <a:pPr marL="0" indent="0">
              <a:buNone/>
            </a:pPr>
            <a:r>
              <a:rPr lang="en-AU" b="1" dirty="0" smtClean="0"/>
              <a:t>E: </a:t>
            </a:r>
            <a:r>
              <a:rPr lang="en-AU" dirty="0" smtClean="0"/>
              <a:t>Explanation of evidence for sub-topic one</a:t>
            </a:r>
          </a:p>
          <a:p>
            <a:pPr marL="0" indent="0">
              <a:buNone/>
            </a:pPr>
            <a:endParaRPr lang="en-AU" b="1" dirty="0"/>
          </a:p>
          <a:p>
            <a:pPr marL="0" indent="0">
              <a:buNone/>
            </a:pPr>
            <a:r>
              <a:rPr lang="en-AU" b="1" dirty="0" smtClean="0"/>
              <a:t>E: </a:t>
            </a:r>
            <a:r>
              <a:rPr lang="en-AU" dirty="0" smtClean="0"/>
              <a:t>Elaboration on sub-topic two </a:t>
            </a:r>
          </a:p>
          <a:p>
            <a:pPr marL="0" indent="0">
              <a:buNone/>
            </a:pPr>
            <a:endParaRPr lang="en-AU" b="1" dirty="0"/>
          </a:p>
          <a:p>
            <a:pPr marL="0" indent="0">
              <a:buNone/>
            </a:pPr>
            <a:r>
              <a:rPr lang="en-AU" b="1" dirty="0" smtClean="0"/>
              <a:t>E: </a:t>
            </a:r>
            <a:r>
              <a:rPr lang="en-AU" dirty="0" smtClean="0"/>
              <a:t>Evidence to support sub-topic two --</a:t>
            </a:r>
            <a:r>
              <a:rPr lang="en-AU" dirty="0"/>
              <a:t>make sure this is embedded in your sentence and includes structures, features, </a:t>
            </a:r>
            <a:r>
              <a:rPr lang="en-AU" dirty="0" smtClean="0"/>
              <a:t>metalanguage</a:t>
            </a:r>
          </a:p>
          <a:p>
            <a:pPr marL="0" indent="0">
              <a:buNone/>
            </a:pPr>
            <a:endParaRPr lang="en-AU" b="1" dirty="0"/>
          </a:p>
          <a:p>
            <a:pPr marL="0" indent="0">
              <a:buNone/>
            </a:pPr>
            <a:r>
              <a:rPr lang="en-AU" b="1" dirty="0" smtClean="0"/>
              <a:t>E: </a:t>
            </a:r>
            <a:r>
              <a:rPr lang="en-AU" dirty="0" smtClean="0"/>
              <a:t>Explanation of sub-topic two </a:t>
            </a:r>
          </a:p>
          <a:p>
            <a:pPr marL="0" indent="0">
              <a:buNone/>
            </a:pPr>
            <a:endParaRPr lang="en-AU" b="1" dirty="0"/>
          </a:p>
          <a:p>
            <a:pPr marL="0" indent="0">
              <a:buNone/>
            </a:pPr>
            <a:r>
              <a:rPr lang="en-AU" b="1" dirty="0" smtClean="0"/>
              <a:t>L: </a:t>
            </a:r>
            <a:r>
              <a:rPr lang="en-AU" dirty="0" smtClean="0"/>
              <a:t>Linking sentence that takes into account both sub-topics </a:t>
            </a:r>
          </a:p>
          <a:p>
            <a:pPr marL="0" indent="0">
              <a:buNone/>
            </a:pPr>
            <a:endParaRPr lang="en-AU" dirty="0" smtClean="0"/>
          </a:p>
          <a:p>
            <a:pPr marL="0" indent="0">
              <a:buNone/>
            </a:pPr>
            <a:endParaRPr lang="en-AU" dirty="0"/>
          </a:p>
          <a:p>
            <a:pPr marL="0" indent="0">
              <a:buNone/>
            </a:pPr>
            <a:endParaRPr lang="en-AU" dirty="0"/>
          </a:p>
          <a:p>
            <a:pPr marL="0" indent="0">
              <a:buNone/>
            </a:pPr>
            <a:endParaRPr lang="en-AU" dirty="0" smtClean="0"/>
          </a:p>
          <a:p>
            <a:pPr marL="0" indent="0">
              <a:buNone/>
            </a:pPr>
            <a:endParaRPr lang="en-AU" dirty="0"/>
          </a:p>
          <a:p>
            <a:endParaRPr lang="en-AU" dirty="0"/>
          </a:p>
        </p:txBody>
      </p:sp>
    </p:spTree>
    <p:extLst>
      <p:ext uri="{BB962C8B-B14F-4D97-AF65-F5344CB8AC3E}">
        <p14:creationId xmlns:p14="http://schemas.microsoft.com/office/powerpoint/2010/main" val="538773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467600" cy="580926"/>
          </a:xfrm>
        </p:spPr>
        <p:txBody>
          <a:bodyPr/>
          <a:lstStyle/>
          <a:p>
            <a:r>
              <a:rPr lang="en-AU" b="1" dirty="0" smtClean="0"/>
              <a:t>A more complex body paragraph:</a:t>
            </a:r>
            <a:endParaRPr lang="en-AU" b="1" dirty="0"/>
          </a:p>
        </p:txBody>
      </p:sp>
      <p:sp>
        <p:nvSpPr>
          <p:cNvPr id="3" name="Content Placeholder 2"/>
          <p:cNvSpPr>
            <a:spLocks noGrp="1"/>
          </p:cNvSpPr>
          <p:nvPr>
            <p:ph sz="quarter" idx="1"/>
          </p:nvPr>
        </p:nvSpPr>
        <p:spPr>
          <a:xfrm>
            <a:off x="107504" y="620688"/>
            <a:ext cx="6768752" cy="6120680"/>
          </a:xfrm>
        </p:spPr>
        <p:txBody>
          <a:bodyPr>
            <a:noAutofit/>
          </a:bodyPr>
          <a:lstStyle/>
          <a:p>
            <a:pPr marL="0" indent="0">
              <a:lnSpc>
                <a:spcPct val="170000"/>
              </a:lnSpc>
              <a:spcBef>
                <a:spcPts val="0"/>
              </a:spcBef>
              <a:buNone/>
            </a:pPr>
            <a:r>
              <a:rPr lang="en-AU" sz="1050" dirty="0">
                <a:solidFill>
                  <a:srgbClr val="00B050"/>
                </a:solidFill>
                <a:latin typeface="Calibri" pitchFamily="34" charset="0"/>
                <a:cs typeface="Calibri" pitchFamily="34" charset="0"/>
              </a:rPr>
              <a:t>The ignorance and assumptions of Westerners is highlighted throughout the collection. </a:t>
            </a:r>
            <a:r>
              <a:rPr lang="en-AU" sz="1050" dirty="0">
                <a:solidFill>
                  <a:srgbClr val="FF0000"/>
                </a:solidFill>
                <a:latin typeface="Calibri" pitchFamily="34" charset="0"/>
                <a:cs typeface="Calibri" pitchFamily="34" charset="0"/>
              </a:rPr>
              <a:t>These stereotypes are based on a limited knowledge of Africa and its people, assumptions that all black people share similar characteristics, that Africans have one, single culture and that Africa is a land of poor education, war and famine. </a:t>
            </a:r>
            <a:r>
              <a:rPr lang="en-AU" sz="1050" dirty="0">
                <a:solidFill>
                  <a:srgbClr val="00B0F0"/>
                </a:solidFill>
                <a:latin typeface="Calibri" pitchFamily="34" charset="0"/>
                <a:cs typeface="Calibri" pitchFamily="34" charset="0"/>
              </a:rPr>
              <a:t>In the title story, recent emigrant </a:t>
            </a:r>
            <a:r>
              <a:rPr lang="en-AU" sz="1050" dirty="0" err="1">
                <a:solidFill>
                  <a:srgbClr val="00B0F0"/>
                </a:solidFill>
                <a:latin typeface="Calibri" pitchFamily="34" charset="0"/>
                <a:cs typeface="Calibri" pitchFamily="34" charset="0"/>
              </a:rPr>
              <a:t>Akunna</a:t>
            </a:r>
            <a:r>
              <a:rPr lang="en-AU" sz="1050" dirty="0">
                <a:solidFill>
                  <a:srgbClr val="00B0F0"/>
                </a:solidFill>
                <a:latin typeface="Calibri" pitchFamily="34" charset="0"/>
                <a:cs typeface="Calibri" pitchFamily="34" charset="0"/>
              </a:rPr>
              <a:t> is exposed to many of these assumptions in the diner where she is forced to work. The customers ask </a:t>
            </a:r>
            <a:r>
              <a:rPr lang="en-AU" sz="1050" dirty="0" err="1">
                <a:solidFill>
                  <a:srgbClr val="00B0F0"/>
                </a:solidFill>
                <a:latin typeface="Calibri" pitchFamily="34" charset="0"/>
                <a:cs typeface="Calibri" pitchFamily="34" charset="0"/>
              </a:rPr>
              <a:t>Akunna</a:t>
            </a:r>
            <a:r>
              <a:rPr lang="en-AU" sz="1050" dirty="0">
                <a:solidFill>
                  <a:srgbClr val="00B0F0"/>
                </a:solidFill>
                <a:latin typeface="Calibri" pitchFamily="34" charset="0"/>
                <a:cs typeface="Calibri" pitchFamily="34" charset="0"/>
              </a:rPr>
              <a:t> where she learned to speak English even though it is her first language; they ask if she has ‘real houses back in Africa and if you’d seen a car before you came to America’. They ‘gawp’ at her hair and assume that ‘all black people with a foreign accent’ are Jamaican. At best, Africans are identified with ‘safari’, ‘elephants’ and ‘</a:t>
            </a:r>
            <a:r>
              <a:rPr lang="en-AU" sz="1050" i="1" dirty="0">
                <a:solidFill>
                  <a:srgbClr val="00B0F0"/>
                </a:solidFill>
                <a:latin typeface="Calibri" pitchFamily="34" charset="0"/>
                <a:cs typeface="Calibri" pitchFamily="34" charset="0"/>
              </a:rPr>
              <a:t>The Lion King</a:t>
            </a:r>
            <a:r>
              <a:rPr lang="en-AU" sz="1050" dirty="0">
                <a:solidFill>
                  <a:srgbClr val="00B0F0"/>
                </a:solidFill>
                <a:latin typeface="Calibri" pitchFamily="34" charset="0"/>
                <a:cs typeface="Calibri" pitchFamily="34" charset="0"/>
              </a:rPr>
              <a:t>’, at worst ‘AIDS’ and the repression of women.</a:t>
            </a:r>
            <a:r>
              <a:rPr lang="en-AU" sz="1050" dirty="0">
                <a:latin typeface="Calibri" pitchFamily="34" charset="0"/>
                <a:cs typeface="Calibri" pitchFamily="34" charset="0"/>
              </a:rPr>
              <a:t> </a:t>
            </a:r>
            <a:r>
              <a:rPr lang="en-AU" sz="1050" dirty="0">
                <a:solidFill>
                  <a:srgbClr val="7030A0"/>
                </a:solidFill>
                <a:latin typeface="Calibri" pitchFamily="34" charset="0"/>
                <a:cs typeface="Calibri" pitchFamily="34" charset="0"/>
              </a:rPr>
              <a:t>Here, Adichie is highly critical of the superior attitude of those who claim to know Africa but really only have a stereotypical outlook.</a:t>
            </a:r>
            <a:r>
              <a:rPr lang="en-AU" sz="1050" dirty="0">
                <a:latin typeface="Calibri" pitchFamily="34" charset="0"/>
                <a:cs typeface="Calibri" pitchFamily="34" charset="0"/>
              </a:rPr>
              <a:t> </a:t>
            </a:r>
            <a:r>
              <a:rPr lang="en-AU" sz="1050" dirty="0">
                <a:solidFill>
                  <a:srgbClr val="00B0F0"/>
                </a:solidFill>
                <a:latin typeface="Calibri" pitchFamily="34" charset="0"/>
                <a:cs typeface="Calibri" pitchFamily="34" charset="0"/>
              </a:rPr>
              <a:t>Akunna's white boyfriend and his parents demonstrate an understanding of Africa beyond the usual stereotypes, yet, ultimately, </a:t>
            </a:r>
            <a:r>
              <a:rPr lang="en-AU" sz="1050" dirty="0" err="1">
                <a:solidFill>
                  <a:srgbClr val="00B0F0"/>
                </a:solidFill>
                <a:latin typeface="Calibri" pitchFamily="34" charset="0"/>
                <a:cs typeface="Calibri" pitchFamily="34" charset="0"/>
              </a:rPr>
              <a:t>Akunna</a:t>
            </a:r>
            <a:r>
              <a:rPr lang="en-AU" sz="1050" dirty="0">
                <a:solidFill>
                  <a:srgbClr val="00B0F0"/>
                </a:solidFill>
                <a:latin typeface="Calibri" pitchFamily="34" charset="0"/>
                <a:cs typeface="Calibri" pitchFamily="34" charset="0"/>
              </a:rPr>
              <a:t> is unable to overcome her feelings of being ‘abnormal’ and returns home to Nigeria</a:t>
            </a:r>
            <a:r>
              <a:rPr lang="en-AU" sz="1050" dirty="0">
                <a:latin typeface="Calibri" pitchFamily="34" charset="0"/>
                <a:cs typeface="Calibri" pitchFamily="34" charset="0"/>
              </a:rPr>
              <a:t>.  </a:t>
            </a:r>
            <a:r>
              <a:rPr lang="en-AU" sz="1050" dirty="0">
                <a:solidFill>
                  <a:srgbClr val="FF0000"/>
                </a:solidFill>
                <a:latin typeface="Calibri" pitchFamily="34" charset="0"/>
                <a:cs typeface="Calibri" pitchFamily="34" charset="0"/>
              </a:rPr>
              <a:t>Adichie is also highly critical of the superior attitude of those who claim to know Africa but really only have a stereotypical outlook. </a:t>
            </a:r>
            <a:r>
              <a:rPr lang="en-AU" sz="1050" dirty="0" err="1">
                <a:solidFill>
                  <a:srgbClr val="00B0F0"/>
                </a:solidFill>
                <a:latin typeface="Calibri" pitchFamily="34" charset="0"/>
                <a:cs typeface="Calibri" pitchFamily="34" charset="0"/>
              </a:rPr>
              <a:t>Akunna</a:t>
            </a:r>
            <a:r>
              <a:rPr lang="en-AU" sz="1050" dirty="0">
                <a:solidFill>
                  <a:srgbClr val="00B0F0"/>
                </a:solidFill>
                <a:latin typeface="Calibri" pitchFamily="34" charset="0"/>
                <a:cs typeface="Calibri" pitchFamily="34" charset="0"/>
              </a:rPr>
              <a:t> disdains ‘white people who like Africa too much and those who liked Africa too little’ as they are both condescending and is pleasantly surprised when she meets someone who has read and travelled in Africa and understands its ‘complexities’. In ‘Jumping Monkey Hill’ Adichie condemns Englishman Edward Campbell, a so-called Africa expert, for having the gall to assume he knows Africa better than Africans know it themselves. Campbell criticises the Senegalese writer's homosexual story as not ‘reflective of Africa really’ and complains that </a:t>
            </a:r>
            <a:r>
              <a:rPr lang="en-AU" sz="1050" dirty="0" err="1">
                <a:solidFill>
                  <a:srgbClr val="00B0F0"/>
                </a:solidFill>
                <a:latin typeface="Calibri" pitchFamily="34" charset="0"/>
                <a:cs typeface="Calibri" pitchFamily="34" charset="0"/>
              </a:rPr>
              <a:t>Ujunwa's</a:t>
            </a:r>
            <a:r>
              <a:rPr lang="en-AU" sz="1050" dirty="0">
                <a:solidFill>
                  <a:srgbClr val="00B0F0"/>
                </a:solidFill>
                <a:latin typeface="Calibri" pitchFamily="34" charset="0"/>
                <a:cs typeface="Calibri" pitchFamily="34" charset="0"/>
              </a:rPr>
              <a:t> autobiographical writing is ‘implausible’, despite it being a true story of a modern African woman. Instead, Campbell insists the writers at the workshop should be writing stories about political upheaval, such as the Mugabe regime in Zimbabwe</a:t>
            </a:r>
            <a:r>
              <a:rPr lang="en-AU" sz="1050" dirty="0">
                <a:latin typeface="Calibri" pitchFamily="34" charset="0"/>
                <a:cs typeface="Calibri" pitchFamily="34" charset="0"/>
              </a:rPr>
              <a:t>. </a:t>
            </a:r>
            <a:r>
              <a:rPr lang="en-AU" sz="1050" dirty="0" smtClean="0">
                <a:solidFill>
                  <a:srgbClr val="7030A0"/>
                </a:solidFill>
                <a:latin typeface="Calibri" pitchFamily="34" charset="0"/>
                <a:cs typeface="Calibri" pitchFamily="34" charset="0"/>
              </a:rPr>
              <a:t>In this sense, Edward  is represented as silencing the diverse voices and stories of African peoples and exemplifying the perspective that  outsiders </a:t>
            </a:r>
            <a:r>
              <a:rPr lang="en-AU" sz="1050" dirty="0">
                <a:solidFill>
                  <a:srgbClr val="7030A0"/>
                </a:solidFill>
                <a:latin typeface="Calibri" pitchFamily="34" charset="0"/>
                <a:cs typeface="Calibri" pitchFamily="34" charset="0"/>
              </a:rPr>
              <a:t>know what is best to help Africans, </a:t>
            </a:r>
            <a:r>
              <a:rPr lang="en-AU" sz="1050" dirty="0" smtClean="0">
                <a:solidFill>
                  <a:srgbClr val="7030A0"/>
                </a:solidFill>
                <a:latin typeface="Calibri" pitchFamily="34" charset="0"/>
                <a:cs typeface="Calibri" pitchFamily="34" charset="0"/>
              </a:rPr>
              <a:t> highlighting the damaging stereotype </a:t>
            </a:r>
            <a:r>
              <a:rPr lang="en-AU" sz="1050" dirty="0">
                <a:solidFill>
                  <a:srgbClr val="7030A0"/>
                </a:solidFill>
                <a:latin typeface="Calibri" pitchFamily="34" charset="0"/>
                <a:cs typeface="Calibri" pitchFamily="34" charset="0"/>
              </a:rPr>
              <a:t>of Africa as a continent in constant conflict</a:t>
            </a:r>
            <a:r>
              <a:rPr lang="en-AU" sz="1050" dirty="0" smtClean="0">
                <a:solidFill>
                  <a:srgbClr val="7030A0"/>
                </a:solidFill>
                <a:latin typeface="Calibri" pitchFamily="34" charset="0"/>
                <a:cs typeface="Calibri" pitchFamily="34" charset="0"/>
              </a:rPr>
              <a:t>. </a:t>
            </a:r>
            <a:r>
              <a:rPr lang="en-AU" sz="1050" dirty="0" smtClean="0">
                <a:solidFill>
                  <a:schemeClr val="accent1"/>
                </a:solidFill>
                <a:latin typeface="Calibri" pitchFamily="34" charset="0"/>
                <a:cs typeface="Calibri" pitchFamily="34" charset="0"/>
              </a:rPr>
              <a:t>Therefore, </a:t>
            </a:r>
            <a:r>
              <a:rPr lang="en-AU" sz="1050" dirty="0" err="1" smtClean="0">
                <a:solidFill>
                  <a:schemeClr val="accent1"/>
                </a:solidFill>
                <a:latin typeface="Calibri" pitchFamily="34" charset="0"/>
                <a:cs typeface="Calibri" pitchFamily="34" charset="0"/>
              </a:rPr>
              <a:t>Adichie's</a:t>
            </a:r>
            <a:r>
              <a:rPr lang="en-AU" sz="1050" dirty="0" smtClean="0">
                <a:solidFill>
                  <a:schemeClr val="accent1"/>
                </a:solidFill>
                <a:latin typeface="Calibri" pitchFamily="34" charset="0"/>
                <a:cs typeface="Calibri" pitchFamily="34" charset="0"/>
              </a:rPr>
              <a:t> </a:t>
            </a:r>
            <a:r>
              <a:rPr lang="en-AU" sz="1050" dirty="0">
                <a:solidFill>
                  <a:schemeClr val="accent1"/>
                </a:solidFill>
                <a:latin typeface="Calibri" pitchFamily="34" charset="0"/>
                <a:cs typeface="Calibri" pitchFamily="34" charset="0"/>
              </a:rPr>
              <a:t>anger at </a:t>
            </a:r>
            <a:r>
              <a:rPr lang="en-AU" sz="1050" dirty="0" smtClean="0">
                <a:solidFill>
                  <a:schemeClr val="accent1"/>
                </a:solidFill>
                <a:latin typeface="Calibri" pitchFamily="34" charset="0"/>
                <a:cs typeface="Calibri" pitchFamily="34" charset="0"/>
              </a:rPr>
              <a:t>colonialist attitudes </a:t>
            </a:r>
            <a:r>
              <a:rPr lang="en-AU" sz="1050" dirty="0">
                <a:solidFill>
                  <a:schemeClr val="accent1"/>
                </a:solidFill>
                <a:latin typeface="Calibri" pitchFamily="34" charset="0"/>
                <a:cs typeface="Calibri" pitchFamily="34" charset="0"/>
              </a:rPr>
              <a:t>of ignorance towards African identities is apparent, </a:t>
            </a:r>
            <a:r>
              <a:rPr lang="en-AU" sz="1050" dirty="0" smtClean="0">
                <a:solidFill>
                  <a:schemeClr val="accent1"/>
                </a:solidFill>
                <a:latin typeface="Calibri" pitchFamily="34" charset="0"/>
                <a:cs typeface="Calibri" pitchFamily="34" charset="0"/>
              </a:rPr>
              <a:t>critiquing one-dimensional  views of African </a:t>
            </a:r>
            <a:r>
              <a:rPr lang="en-AU" sz="1050" dirty="0">
                <a:solidFill>
                  <a:schemeClr val="accent1"/>
                </a:solidFill>
                <a:latin typeface="Calibri" pitchFamily="34" charset="0"/>
                <a:cs typeface="Calibri" pitchFamily="34" charset="0"/>
              </a:rPr>
              <a:t>identity that </a:t>
            </a:r>
            <a:r>
              <a:rPr lang="en-AU" sz="1050" dirty="0" smtClean="0">
                <a:solidFill>
                  <a:schemeClr val="accent1"/>
                </a:solidFill>
                <a:latin typeface="Calibri" pitchFamily="34" charset="0"/>
                <a:cs typeface="Calibri" pitchFamily="34" charset="0"/>
              </a:rPr>
              <a:t>erase complexity</a:t>
            </a:r>
            <a:r>
              <a:rPr lang="en-AU" sz="1050" dirty="0">
                <a:solidFill>
                  <a:schemeClr val="accent1"/>
                </a:solidFill>
                <a:latin typeface="Calibri" pitchFamily="34" charset="0"/>
                <a:cs typeface="Calibri" pitchFamily="34" charset="0"/>
              </a:rPr>
              <a:t>. </a:t>
            </a:r>
          </a:p>
          <a:p>
            <a:pPr marL="0" indent="0">
              <a:buNone/>
            </a:pPr>
            <a:endParaRPr lang="en-AU" sz="1150" dirty="0"/>
          </a:p>
        </p:txBody>
      </p:sp>
      <p:sp>
        <p:nvSpPr>
          <p:cNvPr id="4" name="Line Callout 1 3"/>
          <p:cNvSpPr/>
          <p:nvPr/>
        </p:nvSpPr>
        <p:spPr>
          <a:xfrm>
            <a:off x="7415808" y="404664"/>
            <a:ext cx="1728192" cy="288032"/>
          </a:xfrm>
          <a:prstGeom prst="borderCallout1">
            <a:avLst>
              <a:gd name="adj1" fmla="val 18750"/>
              <a:gd name="adj2" fmla="val -8333"/>
              <a:gd name="adj3" fmla="val 122120"/>
              <a:gd name="adj4" fmla="val -1601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dirty="0" smtClean="0"/>
              <a:t>Topic sentence</a:t>
            </a:r>
            <a:endParaRPr lang="en-AU" sz="1200" b="1" dirty="0"/>
          </a:p>
        </p:txBody>
      </p:sp>
      <p:sp>
        <p:nvSpPr>
          <p:cNvPr id="5" name="Line Callout 1 4"/>
          <p:cNvSpPr/>
          <p:nvPr/>
        </p:nvSpPr>
        <p:spPr>
          <a:xfrm>
            <a:off x="7380847" y="980728"/>
            <a:ext cx="1728192" cy="864096"/>
          </a:xfrm>
          <a:prstGeom prst="borderCallout1">
            <a:avLst>
              <a:gd name="adj1" fmla="val 18750"/>
              <a:gd name="adj2" fmla="val -8333"/>
              <a:gd name="adj3" fmla="val 25918"/>
              <a:gd name="adj4" fmla="val -399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t>Elaboration on sub-topic 1 (limited knowledge) and indicates sub-topic 2 (conflict stereotype)</a:t>
            </a:r>
            <a:endParaRPr lang="en-AU" sz="1000" b="1" dirty="0"/>
          </a:p>
        </p:txBody>
      </p:sp>
      <p:sp>
        <p:nvSpPr>
          <p:cNvPr id="6" name="Line Callout 1 5"/>
          <p:cNvSpPr/>
          <p:nvPr/>
        </p:nvSpPr>
        <p:spPr>
          <a:xfrm>
            <a:off x="7424967" y="1988840"/>
            <a:ext cx="1728192" cy="388252"/>
          </a:xfrm>
          <a:prstGeom prst="borderCallout1">
            <a:avLst>
              <a:gd name="adj1" fmla="val 18750"/>
              <a:gd name="adj2" fmla="val -8333"/>
              <a:gd name="adj3" fmla="val 25918"/>
              <a:gd name="adj4" fmla="val -399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dirty="0" smtClean="0"/>
              <a:t>Evidence for sub-topic 1</a:t>
            </a:r>
            <a:endParaRPr lang="en-AU" sz="1200" b="1" dirty="0"/>
          </a:p>
        </p:txBody>
      </p:sp>
      <p:sp>
        <p:nvSpPr>
          <p:cNvPr id="7" name="Line Callout 1 6"/>
          <p:cNvSpPr/>
          <p:nvPr/>
        </p:nvSpPr>
        <p:spPr>
          <a:xfrm>
            <a:off x="7424967" y="2636912"/>
            <a:ext cx="1728192" cy="288032"/>
          </a:xfrm>
          <a:prstGeom prst="borderCallout1">
            <a:avLst>
              <a:gd name="adj1" fmla="val 18750"/>
              <a:gd name="adj2" fmla="val -8333"/>
              <a:gd name="adj3" fmla="val 25918"/>
              <a:gd name="adj4" fmla="val -399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t>Explanation for sub-topic 1</a:t>
            </a:r>
            <a:endParaRPr lang="en-AU" sz="1000" b="1" dirty="0"/>
          </a:p>
        </p:txBody>
      </p:sp>
      <p:sp>
        <p:nvSpPr>
          <p:cNvPr id="8" name="Line Callout 1 7"/>
          <p:cNvSpPr/>
          <p:nvPr/>
        </p:nvSpPr>
        <p:spPr>
          <a:xfrm>
            <a:off x="7553703" y="3212976"/>
            <a:ext cx="1338777" cy="432048"/>
          </a:xfrm>
          <a:prstGeom prst="borderCallout1">
            <a:avLst>
              <a:gd name="adj1" fmla="val 18750"/>
              <a:gd name="adj2" fmla="val -8333"/>
              <a:gd name="adj3" fmla="val 16298"/>
              <a:gd name="adj4" fmla="val -55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t>Evidence for sub-topi 1 continued</a:t>
            </a:r>
            <a:endParaRPr lang="en-AU" sz="1000" b="1" dirty="0"/>
          </a:p>
        </p:txBody>
      </p:sp>
      <p:sp>
        <p:nvSpPr>
          <p:cNvPr id="9" name="Line Callout 1 8"/>
          <p:cNvSpPr/>
          <p:nvPr/>
        </p:nvSpPr>
        <p:spPr>
          <a:xfrm>
            <a:off x="7433057" y="3789040"/>
            <a:ext cx="1728192" cy="288032"/>
          </a:xfrm>
          <a:prstGeom prst="borderCallout1">
            <a:avLst>
              <a:gd name="adj1" fmla="val 18750"/>
              <a:gd name="adj2" fmla="val -8333"/>
              <a:gd name="adj3" fmla="val -55853"/>
              <a:gd name="adj4" fmla="val -447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t>Explanation for sub-topic 1</a:t>
            </a:r>
            <a:endParaRPr lang="en-AU" sz="1000" b="1" dirty="0"/>
          </a:p>
        </p:txBody>
      </p:sp>
      <p:sp>
        <p:nvSpPr>
          <p:cNvPr id="10" name="Line Callout 1 9"/>
          <p:cNvSpPr/>
          <p:nvPr/>
        </p:nvSpPr>
        <p:spPr>
          <a:xfrm>
            <a:off x="7365273" y="4365104"/>
            <a:ext cx="1728192" cy="504056"/>
          </a:xfrm>
          <a:prstGeom prst="borderCallout1">
            <a:avLst>
              <a:gd name="adj1" fmla="val 18750"/>
              <a:gd name="adj2" fmla="val -8333"/>
              <a:gd name="adj3" fmla="val 25918"/>
              <a:gd name="adj4" fmla="val -399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t>Discussion and evidence for sub-topic 2</a:t>
            </a:r>
            <a:endParaRPr lang="en-AU" sz="1000" b="1" dirty="0"/>
          </a:p>
        </p:txBody>
      </p:sp>
      <p:sp>
        <p:nvSpPr>
          <p:cNvPr id="11" name="Line Callout 1 10"/>
          <p:cNvSpPr/>
          <p:nvPr/>
        </p:nvSpPr>
        <p:spPr>
          <a:xfrm>
            <a:off x="7092279" y="5085184"/>
            <a:ext cx="1800201" cy="1224136"/>
          </a:xfrm>
          <a:prstGeom prst="borderCallout1">
            <a:avLst>
              <a:gd name="adj1" fmla="val 18750"/>
              <a:gd name="adj2" fmla="val -8333"/>
              <a:gd name="adj3" fmla="val 50081"/>
              <a:gd name="adj4" fmla="val -380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dirty="0" smtClean="0"/>
              <a:t>Explanation of sub-topic 2</a:t>
            </a:r>
            <a:endParaRPr lang="en-AU" sz="1200" b="1" dirty="0"/>
          </a:p>
        </p:txBody>
      </p:sp>
      <p:sp>
        <p:nvSpPr>
          <p:cNvPr id="12" name="Line Callout 1 11"/>
          <p:cNvSpPr/>
          <p:nvPr/>
        </p:nvSpPr>
        <p:spPr>
          <a:xfrm>
            <a:off x="6264187" y="6536034"/>
            <a:ext cx="1728192" cy="245867"/>
          </a:xfrm>
          <a:prstGeom prst="borderCallout1">
            <a:avLst>
              <a:gd name="adj1" fmla="val 18750"/>
              <a:gd name="adj2" fmla="val -8333"/>
              <a:gd name="adj3" fmla="val 9013"/>
              <a:gd name="adj4" fmla="val -471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dirty="0" smtClean="0"/>
              <a:t>Link</a:t>
            </a:r>
            <a:endParaRPr lang="en-AU" sz="1200" b="1" dirty="0"/>
          </a:p>
        </p:txBody>
      </p:sp>
    </p:spTree>
    <p:extLst>
      <p:ext uri="{BB962C8B-B14F-4D97-AF65-F5344CB8AC3E}">
        <p14:creationId xmlns:p14="http://schemas.microsoft.com/office/powerpoint/2010/main" val="3515569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Words/phrases to discuss the author’s construction of meaning:</a:t>
            </a:r>
            <a:endParaRPr lang="en-AU" b="1"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736" y="1556792"/>
            <a:ext cx="7246193" cy="282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736" y="4381579"/>
            <a:ext cx="6694568" cy="203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5016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Words/phrases to discuss the author’s construction of meaning:</a:t>
            </a:r>
            <a:endParaRPr lang="en-A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7848872" cy="21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542" y="3827720"/>
            <a:ext cx="7872860" cy="1977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99176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Linking words and phrases:</a:t>
            </a:r>
            <a:endParaRPr lang="en-AU" b="1" dirty="0"/>
          </a:p>
        </p:txBody>
      </p:sp>
      <p:graphicFrame>
        <p:nvGraphicFramePr>
          <p:cNvPr id="6" name="Table 5"/>
          <p:cNvGraphicFramePr>
            <a:graphicFrameLocks noGrp="1"/>
          </p:cNvGraphicFramePr>
          <p:nvPr>
            <p:extLst>
              <p:ext uri="{D42A27DB-BD31-4B8C-83A1-F6EECF244321}">
                <p14:modId xmlns:p14="http://schemas.microsoft.com/office/powerpoint/2010/main" val="2224962117"/>
              </p:ext>
            </p:extLst>
          </p:nvPr>
        </p:nvGraphicFramePr>
        <p:xfrm>
          <a:off x="107503" y="1484785"/>
          <a:ext cx="8640960" cy="4968555"/>
        </p:xfrm>
        <a:graphic>
          <a:graphicData uri="http://schemas.openxmlformats.org/drawingml/2006/table">
            <a:tbl>
              <a:tblPr firstRow="1" bandRow="1">
                <a:tableStyleId>{5C22544A-7EE6-4342-B048-85BDC9FD1C3A}</a:tableStyleId>
              </a:tblPr>
              <a:tblGrid>
                <a:gridCol w="2880320"/>
                <a:gridCol w="2880320"/>
                <a:gridCol w="2880320"/>
              </a:tblGrid>
              <a:tr h="423408">
                <a:tc gridSpan="3">
                  <a:txBody>
                    <a:bodyPr/>
                    <a:lstStyle/>
                    <a:p>
                      <a:r>
                        <a:rPr lang="en-AU" sz="1600" dirty="0" smtClean="0"/>
                        <a:t>Linking words or phrases</a:t>
                      </a:r>
                      <a:endParaRPr lang="en-AU" sz="1600" dirty="0"/>
                    </a:p>
                  </a:txBody>
                  <a:tcPr/>
                </a:tc>
                <a:tc hMerge="1">
                  <a:txBody>
                    <a:bodyPr/>
                    <a:lstStyle/>
                    <a:p>
                      <a:endParaRPr lang="en-AU" dirty="0"/>
                    </a:p>
                  </a:txBody>
                  <a:tcPr/>
                </a:tc>
                <a:tc hMerge="1">
                  <a:txBody>
                    <a:bodyPr/>
                    <a:lstStyle/>
                    <a:p>
                      <a:endParaRPr lang="en-AU" dirty="0"/>
                    </a:p>
                  </a:txBody>
                  <a:tcPr/>
                </a:tc>
              </a:tr>
              <a:tr h="423408">
                <a:tc>
                  <a:txBody>
                    <a:bodyPr/>
                    <a:lstStyle/>
                    <a:p>
                      <a:r>
                        <a:rPr lang="en-AU" sz="1600" dirty="0" smtClean="0"/>
                        <a:t>However</a:t>
                      </a:r>
                      <a:endParaRPr lang="en-AU" sz="1600" dirty="0"/>
                    </a:p>
                  </a:txBody>
                  <a:tcPr/>
                </a:tc>
                <a:tc>
                  <a:txBody>
                    <a:bodyPr/>
                    <a:lstStyle/>
                    <a:p>
                      <a:r>
                        <a:rPr lang="en-AU" sz="1600" dirty="0" smtClean="0"/>
                        <a:t>Yet</a:t>
                      </a:r>
                      <a:endParaRPr lang="en-AU" sz="1600" dirty="0"/>
                    </a:p>
                  </a:txBody>
                  <a:tcPr/>
                </a:tc>
                <a:tc>
                  <a:txBody>
                    <a:bodyPr/>
                    <a:lstStyle/>
                    <a:p>
                      <a:r>
                        <a:rPr lang="en-AU" sz="1600" dirty="0" smtClean="0"/>
                        <a:t>Nonetheless</a:t>
                      </a:r>
                      <a:endParaRPr lang="en-AU" sz="1600" dirty="0"/>
                    </a:p>
                  </a:txBody>
                  <a:tcPr/>
                </a:tc>
              </a:tr>
              <a:tr h="423408">
                <a:tc>
                  <a:txBody>
                    <a:bodyPr/>
                    <a:lstStyle/>
                    <a:p>
                      <a:r>
                        <a:rPr lang="en-AU" sz="1600" dirty="0" smtClean="0"/>
                        <a:t>Nevertheless</a:t>
                      </a:r>
                      <a:endParaRPr lang="en-AU" sz="1600" dirty="0"/>
                    </a:p>
                  </a:txBody>
                  <a:tcPr/>
                </a:tc>
                <a:tc>
                  <a:txBody>
                    <a:bodyPr/>
                    <a:lstStyle/>
                    <a:p>
                      <a:r>
                        <a:rPr lang="en-AU" sz="1600" dirty="0" smtClean="0"/>
                        <a:t>Still</a:t>
                      </a:r>
                      <a:endParaRPr lang="en-AU" sz="1600" dirty="0"/>
                    </a:p>
                  </a:txBody>
                  <a:tcPr/>
                </a:tc>
                <a:tc>
                  <a:txBody>
                    <a:bodyPr/>
                    <a:lstStyle/>
                    <a:p>
                      <a:r>
                        <a:rPr lang="en-AU" sz="1600" dirty="0" smtClean="0"/>
                        <a:t>But</a:t>
                      </a:r>
                      <a:endParaRPr lang="en-AU" sz="1600" dirty="0"/>
                    </a:p>
                  </a:txBody>
                  <a:tcPr/>
                </a:tc>
              </a:tr>
              <a:tr h="423408">
                <a:tc>
                  <a:txBody>
                    <a:bodyPr/>
                    <a:lstStyle/>
                    <a:p>
                      <a:r>
                        <a:rPr lang="en-AU" sz="1600" dirty="0" smtClean="0"/>
                        <a:t>In spite of</a:t>
                      </a:r>
                      <a:endParaRPr lang="en-AU" sz="1600" dirty="0"/>
                    </a:p>
                  </a:txBody>
                  <a:tcPr/>
                </a:tc>
                <a:tc>
                  <a:txBody>
                    <a:bodyPr/>
                    <a:lstStyle/>
                    <a:p>
                      <a:r>
                        <a:rPr lang="en-AU" sz="1600" dirty="0" smtClean="0"/>
                        <a:t>Despite </a:t>
                      </a:r>
                      <a:endParaRPr lang="en-AU" sz="1600" dirty="0"/>
                    </a:p>
                  </a:txBody>
                  <a:tcPr/>
                </a:tc>
                <a:tc>
                  <a:txBody>
                    <a:bodyPr/>
                    <a:lstStyle/>
                    <a:p>
                      <a:r>
                        <a:rPr lang="en-AU" sz="1600" dirty="0" smtClean="0"/>
                        <a:t>Notwithstanding </a:t>
                      </a:r>
                      <a:endParaRPr lang="en-AU" sz="1600" dirty="0"/>
                    </a:p>
                  </a:txBody>
                  <a:tcPr/>
                </a:tc>
              </a:tr>
              <a:tr h="423408">
                <a:tc>
                  <a:txBody>
                    <a:bodyPr/>
                    <a:lstStyle/>
                    <a:p>
                      <a:r>
                        <a:rPr lang="en-AU" sz="1600" dirty="0" smtClean="0"/>
                        <a:t>Even though</a:t>
                      </a:r>
                      <a:endParaRPr lang="en-AU" sz="1600" dirty="0"/>
                    </a:p>
                  </a:txBody>
                  <a:tcPr/>
                </a:tc>
                <a:tc>
                  <a:txBody>
                    <a:bodyPr/>
                    <a:lstStyle/>
                    <a:p>
                      <a:r>
                        <a:rPr lang="en-AU" sz="1600" dirty="0" smtClean="0"/>
                        <a:t>Except</a:t>
                      </a:r>
                      <a:endParaRPr lang="en-AU" sz="1600" dirty="0"/>
                    </a:p>
                  </a:txBody>
                  <a:tcPr/>
                </a:tc>
                <a:tc>
                  <a:txBody>
                    <a:bodyPr/>
                    <a:lstStyle/>
                    <a:p>
                      <a:r>
                        <a:rPr lang="en-AU" sz="1600" dirty="0" smtClean="0"/>
                        <a:t>Beyond</a:t>
                      </a:r>
                      <a:endParaRPr lang="en-AU" sz="1600" dirty="0"/>
                    </a:p>
                  </a:txBody>
                  <a:tcPr/>
                </a:tc>
              </a:tr>
              <a:tr h="423408">
                <a:tc>
                  <a:txBody>
                    <a:bodyPr/>
                    <a:lstStyle/>
                    <a:p>
                      <a:r>
                        <a:rPr lang="en-AU" sz="1600" dirty="0" smtClean="0"/>
                        <a:t>Whereas</a:t>
                      </a:r>
                      <a:endParaRPr lang="en-AU" sz="1600" dirty="0"/>
                    </a:p>
                  </a:txBody>
                  <a:tcPr/>
                </a:tc>
                <a:tc>
                  <a:txBody>
                    <a:bodyPr/>
                    <a:lstStyle/>
                    <a:p>
                      <a:r>
                        <a:rPr lang="en-AU" sz="1600" dirty="0" smtClean="0"/>
                        <a:t>In contrast</a:t>
                      </a:r>
                      <a:endParaRPr lang="en-AU" sz="1600" dirty="0"/>
                    </a:p>
                  </a:txBody>
                  <a:tcPr/>
                </a:tc>
                <a:tc>
                  <a:txBody>
                    <a:bodyPr/>
                    <a:lstStyle/>
                    <a:p>
                      <a:r>
                        <a:rPr lang="en-AU" sz="1600" dirty="0" smtClean="0"/>
                        <a:t>More than this, …</a:t>
                      </a:r>
                      <a:endParaRPr lang="en-AU" sz="1600" dirty="0"/>
                    </a:p>
                  </a:txBody>
                  <a:tcPr/>
                </a:tc>
              </a:tr>
              <a:tr h="734475">
                <a:tc>
                  <a:txBody>
                    <a:bodyPr/>
                    <a:lstStyle/>
                    <a:p>
                      <a:r>
                        <a:rPr lang="en-AU" sz="1600" dirty="0" smtClean="0"/>
                        <a:t>More</a:t>
                      </a:r>
                      <a:r>
                        <a:rPr lang="en-AU" sz="1600" baseline="0" dirty="0" smtClean="0"/>
                        <a:t> than just…it is also…</a:t>
                      </a:r>
                      <a:endParaRPr lang="en-AU" sz="1600" dirty="0"/>
                    </a:p>
                  </a:txBody>
                  <a:tcPr/>
                </a:tc>
                <a:tc>
                  <a:txBody>
                    <a:bodyPr/>
                    <a:lstStyle/>
                    <a:p>
                      <a:r>
                        <a:rPr lang="en-AU" sz="1600" dirty="0" smtClean="0"/>
                        <a:t>Not only…but</a:t>
                      </a:r>
                      <a:endParaRPr lang="en-AU" sz="1600" dirty="0"/>
                    </a:p>
                  </a:txBody>
                  <a:tcPr/>
                </a:tc>
                <a:tc>
                  <a:txBody>
                    <a:bodyPr/>
                    <a:lstStyle/>
                    <a:p>
                      <a:r>
                        <a:rPr lang="en-AU" sz="1600" dirty="0" smtClean="0"/>
                        <a:t>Not… but rather</a:t>
                      </a:r>
                      <a:endParaRPr lang="en-AU" sz="1600" dirty="0"/>
                    </a:p>
                  </a:txBody>
                  <a:tcPr/>
                </a:tc>
              </a:tr>
              <a:tr h="423408">
                <a:tc>
                  <a:txBody>
                    <a:bodyPr/>
                    <a:lstStyle/>
                    <a:p>
                      <a:r>
                        <a:rPr lang="en-AU" sz="1600" dirty="0" smtClean="0"/>
                        <a:t>With the exception of…</a:t>
                      </a:r>
                      <a:endParaRPr lang="en-AU" sz="1600" dirty="0"/>
                    </a:p>
                  </a:txBody>
                  <a:tcPr/>
                </a:tc>
                <a:tc>
                  <a:txBody>
                    <a:bodyPr/>
                    <a:lstStyle/>
                    <a:p>
                      <a:r>
                        <a:rPr lang="en-AU" sz="1600" dirty="0" smtClean="0"/>
                        <a:t>Although…</a:t>
                      </a:r>
                      <a:endParaRPr lang="en-AU" sz="1600" dirty="0"/>
                    </a:p>
                  </a:txBody>
                  <a:tcPr/>
                </a:tc>
                <a:tc>
                  <a:txBody>
                    <a:bodyPr/>
                    <a:lstStyle/>
                    <a:p>
                      <a:r>
                        <a:rPr lang="en-AU" sz="1600" dirty="0" smtClean="0"/>
                        <a:t>While</a:t>
                      </a:r>
                      <a:endParaRPr lang="en-AU" sz="1600" dirty="0"/>
                    </a:p>
                  </a:txBody>
                  <a:tcPr/>
                </a:tc>
              </a:tr>
              <a:tr h="423408">
                <a:tc>
                  <a:txBody>
                    <a:bodyPr/>
                    <a:lstStyle/>
                    <a:p>
                      <a:r>
                        <a:rPr lang="en-AU" sz="1600" dirty="0" smtClean="0"/>
                        <a:t>Though</a:t>
                      </a:r>
                      <a:endParaRPr lang="en-AU" sz="1600" dirty="0"/>
                    </a:p>
                  </a:txBody>
                  <a:tcPr/>
                </a:tc>
                <a:tc>
                  <a:txBody>
                    <a:bodyPr/>
                    <a:lstStyle/>
                    <a:p>
                      <a:r>
                        <a:rPr lang="en-AU" sz="1600" dirty="0" smtClean="0"/>
                        <a:t>Without…</a:t>
                      </a:r>
                      <a:endParaRPr lang="en-AU" sz="1600" dirty="0"/>
                    </a:p>
                  </a:txBody>
                  <a:tcPr/>
                </a:tc>
                <a:tc>
                  <a:txBody>
                    <a:bodyPr/>
                    <a:lstStyle/>
                    <a:p>
                      <a:r>
                        <a:rPr lang="en-AU" sz="1600" dirty="0" smtClean="0"/>
                        <a:t>Between…</a:t>
                      </a:r>
                      <a:endParaRPr lang="en-AU" sz="1600" dirty="0"/>
                    </a:p>
                  </a:txBody>
                  <a:tcPr/>
                </a:tc>
              </a:tr>
              <a:tr h="423408">
                <a:tc>
                  <a:txBody>
                    <a:bodyPr/>
                    <a:lstStyle/>
                    <a:p>
                      <a:r>
                        <a:rPr lang="en-AU" sz="1600" dirty="0" smtClean="0"/>
                        <a:t>Alternatively,</a:t>
                      </a:r>
                      <a:endParaRPr lang="en-AU" sz="1600" dirty="0"/>
                    </a:p>
                  </a:txBody>
                  <a:tcPr/>
                </a:tc>
                <a:tc>
                  <a:txBody>
                    <a:bodyPr/>
                    <a:lstStyle/>
                    <a:p>
                      <a:r>
                        <a:rPr lang="en-AU" sz="1600" dirty="0" smtClean="0"/>
                        <a:t>Conversely</a:t>
                      </a:r>
                      <a:endParaRPr lang="en-AU" sz="1600" dirty="0"/>
                    </a:p>
                  </a:txBody>
                  <a:tcPr/>
                </a:tc>
                <a:tc>
                  <a:txBody>
                    <a:bodyPr/>
                    <a:lstStyle/>
                    <a:p>
                      <a:r>
                        <a:rPr lang="en-AU" sz="1600" dirty="0" smtClean="0"/>
                        <a:t>In contrast</a:t>
                      </a:r>
                      <a:endParaRPr lang="en-AU" sz="1600" dirty="0"/>
                    </a:p>
                  </a:txBody>
                  <a:tcPr/>
                </a:tc>
              </a:tr>
              <a:tr h="423408">
                <a:tc>
                  <a:txBody>
                    <a:bodyPr/>
                    <a:lstStyle/>
                    <a:p>
                      <a:r>
                        <a:rPr lang="en-AU" sz="1600" dirty="0" smtClean="0"/>
                        <a:t>Contrarily</a:t>
                      </a:r>
                      <a:endParaRPr lang="en-AU" sz="1600" dirty="0"/>
                    </a:p>
                  </a:txBody>
                  <a:tcPr/>
                </a:tc>
                <a:tc>
                  <a:txBody>
                    <a:bodyPr/>
                    <a:lstStyle/>
                    <a:p>
                      <a:r>
                        <a:rPr lang="en-AU" sz="1600" dirty="0" smtClean="0"/>
                        <a:t>On the other hand…</a:t>
                      </a:r>
                      <a:endParaRPr lang="en-AU" sz="1600" dirty="0"/>
                    </a:p>
                  </a:txBody>
                  <a:tcPr/>
                </a:tc>
                <a:tc>
                  <a:txBody>
                    <a:bodyPr/>
                    <a:lstStyle/>
                    <a:p>
                      <a:r>
                        <a:rPr lang="en-AU" sz="1600" dirty="0" smtClean="0"/>
                        <a:t>Whereas,</a:t>
                      </a:r>
                      <a:endParaRPr lang="en-AU" sz="1600" dirty="0"/>
                    </a:p>
                  </a:txBody>
                  <a:tcPr/>
                </a:tc>
              </a:tr>
            </a:tbl>
          </a:graphicData>
        </a:graphic>
      </p:graphicFrame>
    </p:spTree>
    <p:extLst>
      <p:ext uri="{BB962C8B-B14F-4D97-AF65-F5344CB8AC3E}">
        <p14:creationId xmlns:p14="http://schemas.microsoft.com/office/powerpoint/2010/main" val="644496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Specific words to use instead of ‘shows’: </a:t>
            </a:r>
            <a:endParaRPr lang="en-AU" b="1" dirty="0"/>
          </a:p>
        </p:txBody>
      </p:sp>
      <p:pic>
        <p:nvPicPr>
          <p:cNvPr id="614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58327" y="1600200"/>
            <a:ext cx="7465345" cy="487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95470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Specific words to use instead of ‘shows’:</a:t>
            </a:r>
            <a:endParaRPr lang="en-AU" b="1" dirty="0"/>
          </a:p>
        </p:txBody>
      </p:sp>
      <p:pic>
        <p:nvPicPr>
          <p:cNvPr id="717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7279255" cy="384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359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Revision checklist for body paragraphs:</a:t>
            </a:r>
            <a:endParaRPr lang="en-AU" b="1" dirty="0"/>
          </a:p>
        </p:txBody>
      </p:sp>
      <p:sp>
        <p:nvSpPr>
          <p:cNvPr id="3" name="Content Placeholder 2"/>
          <p:cNvSpPr>
            <a:spLocks noGrp="1"/>
          </p:cNvSpPr>
          <p:nvPr>
            <p:ph sz="quarter" idx="1"/>
          </p:nvPr>
        </p:nvSpPr>
        <p:spPr>
          <a:xfrm>
            <a:off x="457200" y="1600200"/>
            <a:ext cx="7467600" cy="5069160"/>
          </a:xfrm>
        </p:spPr>
        <p:txBody>
          <a:bodyPr>
            <a:normAutofit fontScale="70000" lnSpcReduction="20000"/>
          </a:bodyPr>
          <a:lstStyle/>
          <a:p>
            <a:pPr marL="0" indent="0">
              <a:buNone/>
            </a:pPr>
            <a:r>
              <a:rPr lang="en-AU" b="1" dirty="0" smtClean="0"/>
              <a:t>Have I:</a:t>
            </a:r>
          </a:p>
          <a:p>
            <a:pPr marL="0" indent="0">
              <a:buNone/>
            </a:pPr>
            <a:endParaRPr lang="en-AU" dirty="0" smtClean="0"/>
          </a:p>
          <a:p>
            <a:r>
              <a:rPr lang="en-AU" dirty="0" smtClean="0"/>
              <a:t>Applied TEEEEEEL (6 ‘</a:t>
            </a:r>
            <a:r>
              <a:rPr lang="en-AU" dirty="0" err="1" smtClean="0"/>
              <a:t>Es</a:t>
            </a:r>
            <a:r>
              <a:rPr lang="en-AU" dirty="0" smtClean="0"/>
              <a:t>’, remember?)?</a:t>
            </a:r>
          </a:p>
          <a:p>
            <a:r>
              <a:rPr lang="en-AU" dirty="0" smtClean="0"/>
              <a:t>Used topic words and idea words in my topic sentence?</a:t>
            </a:r>
          </a:p>
          <a:p>
            <a:r>
              <a:rPr lang="en-AU" dirty="0" smtClean="0"/>
              <a:t>Discussed more than one story per body paragraph?</a:t>
            </a:r>
          </a:p>
          <a:p>
            <a:r>
              <a:rPr lang="en-AU" dirty="0" smtClean="0"/>
              <a:t>Discussed two sub-topics in my elaboration of my topic sentence (</a:t>
            </a:r>
            <a:r>
              <a:rPr lang="en-AU" dirty="0" err="1" smtClean="0"/>
              <a:t>i.e</a:t>
            </a:r>
            <a:r>
              <a:rPr lang="en-AU" dirty="0" smtClean="0"/>
              <a:t>: two aspects of the topic sentence idea)?</a:t>
            </a:r>
          </a:p>
          <a:p>
            <a:r>
              <a:rPr lang="en-AU" dirty="0" smtClean="0"/>
              <a:t>Integrated short quotations into my sentences that support my ideas?</a:t>
            </a:r>
          </a:p>
          <a:p>
            <a:r>
              <a:rPr lang="en-AU" dirty="0" smtClean="0"/>
              <a:t>Discussed the text’s language structures and features while using metalanguage?</a:t>
            </a:r>
          </a:p>
          <a:p>
            <a:r>
              <a:rPr lang="en-AU" dirty="0" smtClean="0"/>
              <a:t>Referred to the social, cultural and historical values underlying the text?</a:t>
            </a:r>
          </a:p>
          <a:p>
            <a:r>
              <a:rPr lang="en-AU" dirty="0" smtClean="0"/>
              <a:t>Referred to how </a:t>
            </a:r>
            <a:r>
              <a:rPr lang="en-AU" dirty="0" err="1" smtClean="0"/>
              <a:t>Adichie</a:t>
            </a:r>
            <a:r>
              <a:rPr lang="en-AU" dirty="0" smtClean="0"/>
              <a:t> creates meaning with sentences starting with “Through the use of…”, “By…”  and “</a:t>
            </a:r>
            <a:r>
              <a:rPr lang="en-AU" dirty="0" err="1" smtClean="0"/>
              <a:t>Adichie</a:t>
            </a:r>
            <a:r>
              <a:rPr lang="en-AU" dirty="0" smtClean="0"/>
              <a:t> creates…”</a:t>
            </a:r>
          </a:p>
          <a:p>
            <a:r>
              <a:rPr lang="en-AU" dirty="0" smtClean="0"/>
              <a:t>Used more specific words instead of ‘shows’?</a:t>
            </a:r>
          </a:p>
          <a:p>
            <a:r>
              <a:rPr lang="en-AU" dirty="0" smtClean="0"/>
              <a:t>Used linking words to connect my ideas together?</a:t>
            </a:r>
          </a:p>
          <a:p>
            <a:r>
              <a:rPr lang="en-AU" dirty="0" smtClean="0"/>
              <a:t>Made sure my linking sentence sums up the body paragraph and spells out what the author is really ‘getting at’ (</a:t>
            </a:r>
            <a:r>
              <a:rPr lang="en-AU" dirty="0" err="1" smtClean="0"/>
              <a:t>i.e</a:t>
            </a:r>
            <a:r>
              <a:rPr lang="en-AU" dirty="0" smtClean="0"/>
              <a:t>: answers the ‘So what?’ question)</a:t>
            </a:r>
            <a:endParaRPr lang="en-AU" dirty="0"/>
          </a:p>
          <a:p>
            <a:pPr marL="0" indent="0">
              <a:buNone/>
            </a:pPr>
            <a:endParaRPr lang="en-AU" dirty="0"/>
          </a:p>
        </p:txBody>
      </p:sp>
    </p:spTree>
    <p:extLst>
      <p:ext uri="{BB962C8B-B14F-4D97-AF65-F5344CB8AC3E}">
        <p14:creationId xmlns:p14="http://schemas.microsoft.com/office/powerpoint/2010/main" val="21707760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Conclusion: The basics</a:t>
            </a:r>
            <a:endParaRPr lang="en-AU" b="1" dirty="0"/>
          </a:p>
        </p:txBody>
      </p:sp>
      <p:sp>
        <p:nvSpPr>
          <p:cNvPr id="3" name="Content Placeholder 2"/>
          <p:cNvSpPr>
            <a:spLocks noGrp="1"/>
          </p:cNvSpPr>
          <p:nvPr>
            <p:ph sz="quarter" idx="1"/>
          </p:nvPr>
        </p:nvSpPr>
        <p:spPr/>
        <p:txBody>
          <a:bodyPr>
            <a:normAutofit fontScale="47500" lnSpcReduction="20000"/>
          </a:bodyPr>
          <a:lstStyle/>
          <a:p>
            <a:pPr marL="0" indent="0">
              <a:buNone/>
            </a:pPr>
            <a:r>
              <a:rPr lang="en-AU" b="1" dirty="0" smtClean="0"/>
              <a:t>3-step conclusion: ‘ROB’</a:t>
            </a:r>
          </a:p>
          <a:p>
            <a:pPr marL="0" indent="0">
              <a:buNone/>
            </a:pPr>
            <a:endParaRPr lang="en-AU" dirty="0"/>
          </a:p>
          <a:p>
            <a:pPr marL="0" indent="0">
              <a:buNone/>
            </a:pPr>
            <a:r>
              <a:rPr lang="en-AU" dirty="0" smtClean="0"/>
              <a:t>Your conclusion is not just a repeat of your introduction. It is the tying together of all the ideas you have discussed in your essay thus far and needs to leave readers with a strong sense of your interpretation and why the author’s work is significant in exploring the ideas in the topic. </a:t>
            </a:r>
          </a:p>
          <a:p>
            <a:pPr marL="0" indent="0">
              <a:buNone/>
            </a:pPr>
            <a:endParaRPr lang="en-AU" b="1" dirty="0"/>
          </a:p>
          <a:p>
            <a:pPr marL="0" indent="0">
              <a:buNone/>
            </a:pPr>
            <a:r>
              <a:rPr lang="en-AU" b="1" dirty="0" smtClean="0">
                <a:solidFill>
                  <a:schemeClr val="accent1"/>
                </a:solidFill>
              </a:rPr>
              <a:t>1. Restate your contention</a:t>
            </a:r>
          </a:p>
          <a:p>
            <a:pPr marL="0" indent="0">
              <a:buNone/>
            </a:pPr>
            <a:endParaRPr lang="en-AU" b="1" dirty="0" smtClean="0">
              <a:solidFill>
                <a:schemeClr val="accent1"/>
              </a:solidFill>
            </a:endParaRPr>
          </a:p>
          <a:p>
            <a:pPr marL="0" indent="0">
              <a:buNone/>
            </a:pPr>
            <a:r>
              <a:rPr lang="en-AU" dirty="0"/>
              <a:t>Question: ‘</a:t>
            </a:r>
            <a:r>
              <a:rPr lang="en-AU" b="1" dirty="0" err="1"/>
              <a:t>Adichie's</a:t>
            </a:r>
            <a:r>
              <a:rPr lang="en-AU" b="1" dirty="0"/>
              <a:t> collection </a:t>
            </a:r>
            <a:r>
              <a:rPr lang="en-AU" dirty="0"/>
              <a:t>successfully </a:t>
            </a:r>
            <a:r>
              <a:rPr lang="en-AU" b="1" dirty="0"/>
              <a:t>dispels</a:t>
            </a:r>
            <a:r>
              <a:rPr lang="en-AU" dirty="0"/>
              <a:t> </a:t>
            </a:r>
            <a:r>
              <a:rPr lang="en-AU" b="1" dirty="0"/>
              <a:t>stereotypes</a:t>
            </a:r>
            <a:r>
              <a:rPr lang="en-AU" dirty="0"/>
              <a:t>. Do you agree?’  </a:t>
            </a:r>
          </a:p>
          <a:p>
            <a:pPr marL="0" indent="0">
              <a:buNone/>
            </a:pPr>
            <a:endParaRPr lang="en-AU" b="1" dirty="0"/>
          </a:p>
          <a:p>
            <a:pPr marL="0" indent="0">
              <a:buNone/>
            </a:pPr>
            <a:r>
              <a:rPr lang="en-AU" b="1" dirty="0" err="1" smtClean="0"/>
              <a:t>Eg</a:t>
            </a:r>
            <a:r>
              <a:rPr lang="en-AU" b="1" dirty="0" smtClean="0"/>
              <a:t>: </a:t>
            </a:r>
            <a:r>
              <a:rPr lang="en-AU" i="1" dirty="0" smtClean="0"/>
              <a:t>Throughout  her collection, </a:t>
            </a:r>
            <a:r>
              <a:rPr lang="en-AU" i="1" dirty="0" err="1" smtClean="0"/>
              <a:t>Adichie</a:t>
            </a:r>
            <a:r>
              <a:rPr lang="en-AU" i="1" dirty="0" smtClean="0"/>
              <a:t> suggests that stereotypes are dangerous and incomplete because they encourage the viewing of people through the lens of a ‘single story’. </a:t>
            </a:r>
            <a:endParaRPr lang="en-AU" i="1" dirty="0"/>
          </a:p>
          <a:p>
            <a:pPr marL="0" indent="0">
              <a:buNone/>
            </a:pPr>
            <a:endParaRPr lang="en-AU" b="1" i="1" dirty="0" smtClean="0">
              <a:solidFill>
                <a:schemeClr val="accent1"/>
              </a:solidFill>
            </a:endParaRPr>
          </a:p>
          <a:p>
            <a:pPr marL="0" indent="0">
              <a:buNone/>
            </a:pPr>
            <a:r>
              <a:rPr lang="en-AU" b="1" dirty="0" smtClean="0">
                <a:solidFill>
                  <a:schemeClr val="accent1"/>
                </a:solidFill>
              </a:rPr>
              <a:t>2. Outline the key points you have made throughout the essay</a:t>
            </a:r>
          </a:p>
          <a:p>
            <a:pPr marL="0" indent="0">
              <a:buNone/>
            </a:pPr>
            <a:endParaRPr lang="en-AU" b="1" dirty="0">
              <a:solidFill>
                <a:schemeClr val="accent1"/>
              </a:solidFill>
            </a:endParaRPr>
          </a:p>
          <a:p>
            <a:pPr marL="0" indent="0">
              <a:buNone/>
            </a:pPr>
            <a:r>
              <a:rPr lang="en-AU" b="1" dirty="0" err="1" smtClean="0"/>
              <a:t>Eg</a:t>
            </a:r>
            <a:r>
              <a:rPr lang="en-AU" b="1" dirty="0" smtClean="0"/>
              <a:t>: </a:t>
            </a:r>
            <a:r>
              <a:rPr lang="en-AU" i="1" dirty="0" smtClean="0"/>
              <a:t>She deconstructs these one-dimensional views of Africa and immigrants, while at the same time exploring those assumptions held by her characters.</a:t>
            </a:r>
          </a:p>
          <a:p>
            <a:endParaRPr lang="en-AU" b="1" dirty="0" smtClean="0">
              <a:solidFill>
                <a:schemeClr val="accent1"/>
              </a:solidFill>
            </a:endParaRPr>
          </a:p>
          <a:p>
            <a:pPr marL="0" indent="0">
              <a:buNone/>
            </a:pPr>
            <a:r>
              <a:rPr lang="en-AU" b="1" dirty="0" smtClean="0">
                <a:solidFill>
                  <a:schemeClr val="accent1"/>
                </a:solidFill>
              </a:rPr>
              <a:t>3. Big picture’ concluding sentence that links to the author’s key concerns and the wider world. An ‘ultimately’  or ‘overall’ statement.</a:t>
            </a:r>
          </a:p>
          <a:p>
            <a:pPr marL="0" indent="0">
              <a:buNone/>
            </a:pPr>
            <a:endParaRPr lang="en-AU" b="1" dirty="0">
              <a:solidFill>
                <a:schemeClr val="accent1"/>
              </a:solidFill>
            </a:endParaRPr>
          </a:p>
          <a:p>
            <a:pPr marL="0" indent="0">
              <a:buNone/>
            </a:pPr>
            <a:r>
              <a:rPr lang="en-AU" b="1" i="1" dirty="0" err="1" smtClean="0"/>
              <a:t>Eg</a:t>
            </a:r>
            <a:r>
              <a:rPr lang="en-AU" b="1" i="1" dirty="0" smtClean="0"/>
              <a:t>: </a:t>
            </a:r>
            <a:r>
              <a:rPr lang="en-AU" i="1" dirty="0" smtClean="0"/>
              <a:t>Ultimately, it is ignorance and prejudice that holds these characters back</a:t>
            </a:r>
          </a:p>
          <a:p>
            <a:pPr marL="0" indent="0">
              <a:buNone/>
            </a:pPr>
            <a:endParaRPr lang="en-AU" b="1" dirty="0">
              <a:solidFill>
                <a:schemeClr val="accent1"/>
              </a:solidFill>
            </a:endParaRPr>
          </a:p>
          <a:p>
            <a:pPr marL="0" indent="0">
              <a:buNone/>
            </a:pPr>
            <a:r>
              <a:rPr lang="en-AU" b="1" dirty="0" smtClean="0">
                <a:solidFill>
                  <a:schemeClr val="accent1"/>
                </a:solidFill>
              </a:rPr>
              <a:t> </a:t>
            </a:r>
            <a:endParaRPr lang="en-AU" b="1" dirty="0">
              <a:solidFill>
                <a:schemeClr val="accent1"/>
              </a:solidFill>
            </a:endParaRPr>
          </a:p>
        </p:txBody>
      </p:sp>
    </p:spTree>
    <p:extLst>
      <p:ext uri="{BB962C8B-B14F-4D97-AF65-F5344CB8AC3E}">
        <p14:creationId xmlns:p14="http://schemas.microsoft.com/office/powerpoint/2010/main" val="3532000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What does this mean?</a:t>
            </a:r>
            <a:endParaRPr lang="en-AU" b="1"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AU" dirty="0" smtClean="0"/>
              <a:t>The text response essay:</a:t>
            </a:r>
          </a:p>
          <a:p>
            <a:pPr marL="0" indent="0">
              <a:buNone/>
            </a:pPr>
            <a:endParaRPr lang="en-AU" dirty="0" smtClean="0"/>
          </a:p>
          <a:p>
            <a:r>
              <a:rPr lang="en-AU" dirty="0" smtClean="0">
                <a:solidFill>
                  <a:schemeClr val="accent1"/>
                </a:solidFill>
              </a:rPr>
              <a:t>Role: </a:t>
            </a:r>
            <a:r>
              <a:rPr lang="en-AU" dirty="0" smtClean="0"/>
              <a:t>Textual analyst and evaluator. Writing about your reasoned interpretation ‘from a distance’ (</a:t>
            </a:r>
            <a:r>
              <a:rPr lang="en-AU" dirty="0" smtClean="0">
                <a:solidFill>
                  <a:srgbClr val="00B050"/>
                </a:solidFill>
              </a:rPr>
              <a:t>No use of first-person ‘I</a:t>
            </a:r>
            <a:r>
              <a:rPr lang="en-AU" dirty="0">
                <a:solidFill>
                  <a:srgbClr val="00B050"/>
                </a:solidFill>
              </a:rPr>
              <a:t> </a:t>
            </a:r>
            <a:r>
              <a:rPr lang="en-AU" dirty="0" smtClean="0">
                <a:solidFill>
                  <a:srgbClr val="00B050"/>
                </a:solidFill>
              </a:rPr>
              <a:t>think…’ or ‘I believe…’ or second-person ‘you’ or ‘we’)</a:t>
            </a:r>
          </a:p>
          <a:p>
            <a:endParaRPr lang="en-AU" dirty="0"/>
          </a:p>
          <a:p>
            <a:r>
              <a:rPr lang="en-AU" dirty="0" smtClean="0">
                <a:solidFill>
                  <a:schemeClr val="accent1"/>
                </a:solidFill>
              </a:rPr>
              <a:t>Audience: </a:t>
            </a:r>
            <a:r>
              <a:rPr lang="en-AU" dirty="0" smtClean="0"/>
              <a:t>Academic audience of teachers who are very familiar with the text. This means you will be writing in a </a:t>
            </a:r>
            <a:r>
              <a:rPr lang="en-AU" dirty="0" smtClean="0">
                <a:solidFill>
                  <a:srgbClr val="00B050"/>
                </a:solidFill>
              </a:rPr>
              <a:t>formal style </a:t>
            </a:r>
            <a:r>
              <a:rPr lang="en-AU" dirty="0" smtClean="0"/>
              <a:t>using</a:t>
            </a:r>
            <a:r>
              <a:rPr lang="en-AU" dirty="0" smtClean="0">
                <a:solidFill>
                  <a:srgbClr val="00B050"/>
                </a:solidFill>
              </a:rPr>
              <a:t> sophisticated, academic language</a:t>
            </a:r>
            <a:r>
              <a:rPr lang="en-AU" dirty="0" smtClean="0"/>
              <a:t>, will try and </a:t>
            </a:r>
            <a:r>
              <a:rPr lang="en-AU" dirty="0" smtClean="0">
                <a:solidFill>
                  <a:srgbClr val="00B050"/>
                </a:solidFill>
              </a:rPr>
              <a:t>find original examples and evidence </a:t>
            </a:r>
            <a:r>
              <a:rPr lang="en-AU" dirty="0" smtClean="0"/>
              <a:t>that are not just obvious or drawn from study guides</a:t>
            </a:r>
            <a:r>
              <a:rPr lang="en-AU" dirty="0"/>
              <a:t> </a:t>
            </a:r>
            <a:r>
              <a:rPr lang="en-AU" dirty="0" smtClean="0"/>
              <a:t>and will </a:t>
            </a:r>
            <a:r>
              <a:rPr lang="en-AU" dirty="0" smtClean="0">
                <a:solidFill>
                  <a:srgbClr val="00B050"/>
                </a:solidFill>
              </a:rPr>
              <a:t>consider different interpretations </a:t>
            </a:r>
            <a:r>
              <a:rPr lang="en-AU" dirty="0" smtClean="0"/>
              <a:t>of the text before forming your own</a:t>
            </a:r>
            <a:endParaRPr lang="en-AU" dirty="0" smtClean="0">
              <a:solidFill>
                <a:srgbClr val="00B050"/>
              </a:solidFill>
            </a:endParaRPr>
          </a:p>
          <a:p>
            <a:endParaRPr lang="en-AU" dirty="0"/>
          </a:p>
          <a:p>
            <a:r>
              <a:rPr lang="en-AU" dirty="0" smtClean="0">
                <a:solidFill>
                  <a:schemeClr val="accent1"/>
                </a:solidFill>
              </a:rPr>
              <a:t>Form: </a:t>
            </a:r>
            <a:r>
              <a:rPr lang="en-AU" dirty="0" smtClean="0"/>
              <a:t>Text response essay. This means you will be writing an essay about the text with an </a:t>
            </a:r>
            <a:r>
              <a:rPr lang="en-AU" dirty="0" smtClean="0">
                <a:solidFill>
                  <a:srgbClr val="00B050"/>
                </a:solidFill>
              </a:rPr>
              <a:t>introduction</a:t>
            </a:r>
            <a:r>
              <a:rPr lang="en-AU" dirty="0" smtClean="0"/>
              <a:t>, </a:t>
            </a:r>
            <a:r>
              <a:rPr lang="en-AU" dirty="0" smtClean="0">
                <a:solidFill>
                  <a:srgbClr val="00B050"/>
                </a:solidFill>
              </a:rPr>
              <a:t>body</a:t>
            </a:r>
            <a:r>
              <a:rPr lang="en-AU" dirty="0" smtClean="0"/>
              <a:t> (usually between 3-5 TEEEL or METER paragraphs) and a </a:t>
            </a:r>
            <a:r>
              <a:rPr lang="en-AU" dirty="0" smtClean="0">
                <a:solidFill>
                  <a:srgbClr val="00B050"/>
                </a:solidFill>
              </a:rPr>
              <a:t>conclusion </a:t>
            </a:r>
          </a:p>
          <a:p>
            <a:endParaRPr lang="en-AU" dirty="0"/>
          </a:p>
          <a:p>
            <a:r>
              <a:rPr lang="en-AU" dirty="0" smtClean="0">
                <a:solidFill>
                  <a:schemeClr val="accent1"/>
                </a:solidFill>
              </a:rPr>
              <a:t>Topic: </a:t>
            </a:r>
            <a:r>
              <a:rPr lang="en-AU" dirty="0" smtClean="0"/>
              <a:t>Your topic question. Ensure you have defined all the key words and understand the whole topic and what you need to do with it before you write about it </a:t>
            </a:r>
            <a:endParaRPr lang="en-AU" dirty="0"/>
          </a:p>
        </p:txBody>
      </p:sp>
    </p:spTree>
    <p:extLst>
      <p:ext uri="{BB962C8B-B14F-4D97-AF65-F5344CB8AC3E}">
        <p14:creationId xmlns:p14="http://schemas.microsoft.com/office/powerpoint/2010/main" val="7397299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467600" cy="580926"/>
          </a:xfrm>
        </p:spPr>
        <p:txBody>
          <a:bodyPr/>
          <a:lstStyle/>
          <a:p>
            <a:r>
              <a:rPr lang="en-AU" b="1" dirty="0" smtClean="0"/>
              <a:t>A conclusion:</a:t>
            </a:r>
            <a:endParaRPr lang="en-AU" b="1" dirty="0"/>
          </a:p>
        </p:txBody>
      </p:sp>
      <p:sp>
        <p:nvSpPr>
          <p:cNvPr id="4" name="Content Placeholder 3"/>
          <p:cNvSpPr>
            <a:spLocks noGrp="1"/>
          </p:cNvSpPr>
          <p:nvPr>
            <p:ph sz="quarter" idx="1"/>
          </p:nvPr>
        </p:nvSpPr>
        <p:spPr>
          <a:xfrm>
            <a:off x="395536" y="1124744"/>
            <a:ext cx="4978896" cy="5616922"/>
          </a:xfrm>
          <a:prstGeom prst="rect">
            <a:avLst/>
          </a:prstGeom>
        </p:spPr>
        <p:txBody>
          <a:bodyPr wrap="square">
            <a:spAutoFit/>
          </a:bodyPr>
          <a:lstStyle/>
          <a:p>
            <a:pPr marL="0" indent="0">
              <a:lnSpc>
                <a:spcPct val="150000"/>
              </a:lnSpc>
              <a:spcBef>
                <a:spcPts val="0"/>
              </a:spcBef>
              <a:buNone/>
            </a:pPr>
            <a:r>
              <a:rPr lang="en-AU" sz="2000" dirty="0" smtClean="0">
                <a:solidFill>
                  <a:srgbClr val="00B050"/>
                </a:solidFill>
              </a:rPr>
              <a:t>Throughout  </a:t>
            </a:r>
            <a:r>
              <a:rPr lang="en-AU" sz="2000" dirty="0">
                <a:solidFill>
                  <a:srgbClr val="00B050"/>
                </a:solidFill>
              </a:rPr>
              <a:t>her collection, </a:t>
            </a:r>
            <a:r>
              <a:rPr lang="en-AU" sz="2000" dirty="0" err="1">
                <a:solidFill>
                  <a:srgbClr val="00B050"/>
                </a:solidFill>
              </a:rPr>
              <a:t>Adichie</a:t>
            </a:r>
            <a:r>
              <a:rPr lang="en-AU" sz="2000" dirty="0">
                <a:solidFill>
                  <a:srgbClr val="00B050"/>
                </a:solidFill>
              </a:rPr>
              <a:t> suggests that stereotypes are dangerous </a:t>
            </a:r>
            <a:r>
              <a:rPr lang="en-AU" sz="2000" dirty="0" smtClean="0">
                <a:solidFill>
                  <a:srgbClr val="00B050"/>
                </a:solidFill>
              </a:rPr>
              <a:t>because </a:t>
            </a:r>
            <a:r>
              <a:rPr lang="en-AU" sz="2000" dirty="0">
                <a:solidFill>
                  <a:srgbClr val="00B050"/>
                </a:solidFill>
              </a:rPr>
              <a:t>they encourage the viewing of people through the lens of a ‘single story’. </a:t>
            </a:r>
            <a:r>
              <a:rPr lang="en-AU" sz="2000" dirty="0" smtClean="0">
                <a:solidFill>
                  <a:srgbClr val="FF0000"/>
                </a:solidFill>
              </a:rPr>
              <a:t>She </a:t>
            </a:r>
            <a:r>
              <a:rPr lang="en-AU" sz="2000" dirty="0">
                <a:solidFill>
                  <a:srgbClr val="FF0000"/>
                </a:solidFill>
              </a:rPr>
              <a:t>deconstructs these one-dimensional views of Africa and immigrants, while at the same time exploring those assumptions held by her </a:t>
            </a:r>
            <a:r>
              <a:rPr lang="en-AU" sz="2000" dirty="0" smtClean="0">
                <a:solidFill>
                  <a:srgbClr val="FF0000"/>
                </a:solidFill>
              </a:rPr>
              <a:t>characters</a:t>
            </a:r>
            <a:r>
              <a:rPr lang="en-AU" sz="2000" dirty="0" smtClean="0"/>
              <a:t>. </a:t>
            </a:r>
            <a:r>
              <a:rPr lang="en-AU" sz="2000" dirty="0" smtClean="0">
                <a:solidFill>
                  <a:srgbClr val="00B0F0"/>
                </a:solidFill>
              </a:rPr>
              <a:t>Ultimately</a:t>
            </a:r>
            <a:r>
              <a:rPr lang="en-AU" sz="2000" dirty="0">
                <a:solidFill>
                  <a:srgbClr val="00B0F0"/>
                </a:solidFill>
              </a:rPr>
              <a:t>, it is ignorance and prejudice that holds these characters </a:t>
            </a:r>
            <a:r>
              <a:rPr lang="en-AU" sz="2000" dirty="0" smtClean="0">
                <a:solidFill>
                  <a:srgbClr val="00B0F0"/>
                </a:solidFill>
              </a:rPr>
              <a:t>back.</a:t>
            </a:r>
            <a:endParaRPr lang="en-AU" sz="2000" dirty="0">
              <a:solidFill>
                <a:srgbClr val="00B0F0"/>
              </a:solidFill>
            </a:endParaRPr>
          </a:p>
          <a:p>
            <a:pPr marL="0" indent="0">
              <a:buNone/>
            </a:pPr>
            <a:endParaRPr lang="en-AU" dirty="0"/>
          </a:p>
        </p:txBody>
      </p:sp>
      <p:sp>
        <p:nvSpPr>
          <p:cNvPr id="5" name="Line Callout 1 4"/>
          <p:cNvSpPr/>
          <p:nvPr/>
        </p:nvSpPr>
        <p:spPr>
          <a:xfrm>
            <a:off x="5940152" y="692696"/>
            <a:ext cx="2736304" cy="1080120"/>
          </a:xfrm>
          <a:prstGeom prst="borderCallout1">
            <a:avLst>
              <a:gd name="adj1" fmla="val 18750"/>
              <a:gd name="adj2" fmla="val -8333"/>
              <a:gd name="adj3" fmla="val 68888"/>
              <a:gd name="adj4" fmla="val -489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Restatement of contention using synonyms</a:t>
            </a:r>
            <a:endParaRPr lang="en-AU" b="1" dirty="0"/>
          </a:p>
        </p:txBody>
      </p:sp>
      <p:sp>
        <p:nvSpPr>
          <p:cNvPr id="6" name="Line Callout 1 5"/>
          <p:cNvSpPr/>
          <p:nvPr/>
        </p:nvSpPr>
        <p:spPr>
          <a:xfrm>
            <a:off x="6067284" y="2780928"/>
            <a:ext cx="2446784" cy="1117313"/>
          </a:xfrm>
          <a:prstGeom prst="borderCallout1">
            <a:avLst>
              <a:gd name="adj1" fmla="val 18750"/>
              <a:gd name="adj2" fmla="val -8333"/>
              <a:gd name="adj3" fmla="val 86846"/>
              <a:gd name="adj4" fmla="val -541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Overview of what was discussed and how this supports the contention</a:t>
            </a:r>
            <a:endParaRPr lang="en-AU" sz="1600" b="1" dirty="0"/>
          </a:p>
        </p:txBody>
      </p:sp>
      <p:sp>
        <p:nvSpPr>
          <p:cNvPr id="7" name="Line Callout 1 6"/>
          <p:cNvSpPr/>
          <p:nvPr/>
        </p:nvSpPr>
        <p:spPr>
          <a:xfrm>
            <a:off x="5778655" y="4869160"/>
            <a:ext cx="2446784" cy="864096"/>
          </a:xfrm>
          <a:prstGeom prst="borderCallout1">
            <a:avLst>
              <a:gd name="adj1" fmla="val 18750"/>
              <a:gd name="adj2" fmla="val -8333"/>
              <a:gd name="adj3" fmla="val 27522"/>
              <a:gd name="adj4" fmla="val -326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‘Big picture’ statement</a:t>
            </a:r>
            <a:endParaRPr lang="en-AU" b="1" dirty="0"/>
          </a:p>
        </p:txBody>
      </p:sp>
    </p:spTree>
    <p:extLst>
      <p:ext uri="{BB962C8B-B14F-4D97-AF65-F5344CB8AC3E}">
        <p14:creationId xmlns:p14="http://schemas.microsoft.com/office/powerpoint/2010/main" val="22733266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conclusion: Adding complexity</a:t>
            </a:r>
            <a:endParaRPr lang="en-AU" b="1" dirty="0"/>
          </a:p>
        </p:txBody>
      </p:sp>
      <p:sp>
        <p:nvSpPr>
          <p:cNvPr id="3" name="Content Placeholder 2"/>
          <p:cNvSpPr>
            <a:spLocks noGrp="1"/>
          </p:cNvSpPr>
          <p:nvPr>
            <p:ph sz="quarter" idx="1"/>
          </p:nvPr>
        </p:nvSpPr>
        <p:spPr>
          <a:xfrm>
            <a:off x="467544" y="1700808"/>
            <a:ext cx="7467600" cy="4873752"/>
          </a:xfrm>
        </p:spPr>
        <p:txBody>
          <a:bodyPr/>
          <a:lstStyle/>
          <a:p>
            <a:pPr marL="0" indent="0">
              <a:buNone/>
            </a:pPr>
            <a:r>
              <a:rPr lang="en-AU" dirty="0" smtClean="0"/>
              <a:t>You can add complexity to your conclusion by replacing common or overused words and adding more specific information to your sentences, just like you did with your introduction </a:t>
            </a:r>
            <a:endParaRPr lang="en-AU" dirty="0"/>
          </a:p>
        </p:txBody>
      </p:sp>
    </p:spTree>
    <p:extLst>
      <p:ext uri="{BB962C8B-B14F-4D97-AF65-F5344CB8AC3E}">
        <p14:creationId xmlns:p14="http://schemas.microsoft.com/office/powerpoint/2010/main" val="16432544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Replacing common words</a:t>
            </a:r>
            <a:endParaRPr lang="en-AU" b="1" dirty="0"/>
          </a:p>
        </p:txBody>
      </p:sp>
      <p:sp>
        <p:nvSpPr>
          <p:cNvPr id="3" name="Content Placeholder 2"/>
          <p:cNvSpPr>
            <a:spLocks noGrp="1"/>
          </p:cNvSpPr>
          <p:nvPr>
            <p:ph sz="quarter" idx="1"/>
          </p:nvPr>
        </p:nvSpPr>
        <p:spPr>
          <a:xfrm>
            <a:off x="457200" y="1600200"/>
            <a:ext cx="4546848" cy="4873752"/>
          </a:xfrm>
        </p:spPr>
        <p:txBody>
          <a:bodyPr>
            <a:normAutofit lnSpcReduction="10000"/>
          </a:bodyPr>
          <a:lstStyle/>
          <a:p>
            <a:pPr marL="0" indent="0">
              <a:buNone/>
            </a:pPr>
            <a:r>
              <a:rPr lang="en-AU" dirty="0"/>
              <a:t>Throughout  her collection, </a:t>
            </a:r>
            <a:r>
              <a:rPr lang="en-AU" dirty="0" err="1"/>
              <a:t>Adichie</a:t>
            </a:r>
            <a:r>
              <a:rPr lang="en-AU" dirty="0"/>
              <a:t> suggests that stereotypes are dangerous </a:t>
            </a:r>
            <a:r>
              <a:rPr lang="en-AU" dirty="0" smtClean="0"/>
              <a:t>because </a:t>
            </a:r>
            <a:r>
              <a:rPr lang="en-AU" dirty="0"/>
              <a:t>they encourage the viewing of people through the lens of a </a:t>
            </a:r>
            <a:r>
              <a:rPr lang="en-AU" dirty="0">
                <a:solidFill>
                  <a:srgbClr val="FF0000"/>
                </a:solidFill>
              </a:rPr>
              <a:t>‘single story’. </a:t>
            </a:r>
            <a:r>
              <a:rPr lang="en-AU" dirty="0"/>
              <a:t>She deconstructs these one-dimensional views of Africa and immigrants, while at the same time exploring those assumptions held by her characters. Ultimately, it is ignorance and prejudice that holds these characters back.</a:t>
            </a:r>
          </a:p>
          <a:p>
            <a:pPr marL="0" indent="0">
              <a:buNone/>
            </a:pPr>
            <a:endParaRPr lang="en-AU" dirty="0"/>
          </a:p>
        </p:txBody>
      </p:sp>
      <p:sp>
        <p:nvSpPr>
          <p:cNvPr id="4" name="Line Callout 1 3"/>
          <p:cNvSpPr/>
          <p:nvPr/>
        </p:nvSpPr>
        <p:spPr>
          <a:xfrm>
            <a:off x="5399584" y="2868990"/>
            <a:ext cx="3744416" cy="1646521"/>
          </a:xfrm>
          <a:prstGeom prst="borderCallout1">
            <a:avLst>
              <a:gd name="adj1" fmla="val 18750"/>
              <a:gd name="adj2" fmla="val -8333"/>
              <a:gd name="adj3" fmla="val 30320"/>
              <a:gd name="adj4" fmla="val -591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Simplistic, superficial, incomplete, lacking complexity, failing to acknowledge the intricate, multi –faceted, diversity of human beings  </a:t>
            </a:r>
            <a:endParaRPr lang="en-AU" b="1" dirty="0"/>
          </a:p>
        </p:txBody>
      </p:sp>
    </p:spTree>
    <p:extLst>
      <p:ext uri="{BB962C8B-B14F-4D97-AF65-F5344CB8AC3E}">
        <p14:creationId xmlns:p14="http://schemas.microsoft.com/office/powerpoint/2010/main" val="19300539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Adding more specific information: </a:t>
            </a:r>
            <a:endParaRPr lang="en-AU" b="1" dirty="0"/>
          </a:p>
        </p:txBody>
      </p:sp>
      <p:sp>
        <p:nvSpPr>
          <p:cNvPr id="3" name="Content Placeholder 2"/>
          <p:cNvSpPr>
            <a:spLocks noGrp="1"/>
          </p:cNvSpPr>
          <p:nvPr>
            <p:ph sz="quarter" idx="1"/>
          </p:nvPr>
        </p:nvSpPr>
        <p:spPr>
          <a:xfrm>
            <a:off x="457200" y="1600200"/>
            <a:ext cx="4618856" cy="4873752"/>
          </a:xfrm>
        </p:spPr>
        <p:txBody>
          <a:bodyPr>
            <a:normAutofit fontScale="92500" lnSpcReduction="20000"/>
          </a:bodyPr>
          <a:lstStyle/>
          <a:p>
            <a:pPr marL="0" indent="0">
              <a:buNone/>
            </a:pPr>
            <a:r>
              <a:rPr lang="en-AU" dirty="0"/>
              <a:t>Throughout  her collection, </a:t>
            </a:r>
            <a:r>
              <a:rPr lang="en-AU" dirty="0" err="1"/>
              <a:t>Adichie</a:t>
            </a:r>
            <a:r>
              <a:rPr lang="en-AU" dirty="0"/>
              <a:t> suggests that stereotypes are dangerous and incomplete because they encourage </a:t>
            </a:r>
            <a:r>
              <a:rPr lang="en-AU" dirty="0" smtClean="0"/>
              <a:t>superficial views of through the lens of a ‘single story’ </a:t>
            </a:r>
            <a:r>
              <a:rPr lang="en-AU" dirty="0" smtClean="0">
                <a:solidFill>
                  <a:srgbClr val="FF0000"/>
                </a:solidFill>
              </a:rPr>
              <a:t>which fail to acknowledge the complex nature of human beings. </a:t>
            </a:r>
            <a:r>
              <a:rPr lang="en-AU" dirty="0"/>
              <a:t>She deconstructs these one-dimensional views of Africa and immigrants, while at the same time </a:t>
            </a:r>
            <a:r>
              <a:rPr lang="en-AU" dirty="0">
                <a:solidFill>
                  <a:srgbClr val="FF0000"/>
                </a:solidFill>
              </a:rPr>
              <a:t>exploring those assumptions held by her characters</a:t>
            </a:r>
            <a:r>
              <a:rPr lang="en-AU" dirty="0"/>
              <a:t>. Ultimately, it is ignorance and prejudice that </a:t>
            </a:r>
            <a:r>
              <a:rPr lang="en-AU" dirty="0">
                <a:solidFill>
                  <a:srgbClr val="FF0000"/>
                </a:solidFill>
              </a:rPr>
              <a:t>holds these characters back.</a:t>
            </a:r>
          </a:p>
          <a:p>
            <a:pPr marL="0" indent="0">
              <a:buNone/>
            </a:pPr>
            <a:endParaRPr lang="en-AU" dirty="0"/>
          </a:p>
          <a:p>
            <a:pPr marL="0" indent="0">
              <a:buNone/>
            </a:pPr>
            <a:endParaRPr lang="en-AU" dirty="0"/>
          </a:p>
        </p:txBody>
      </p:sp>
      <p:sp>
        <p:nvSpPr>
          <p:cNvPr id="4" name="Line Callout 1 3"/>
          <p:cNvSpPr/>
          <p:nvPr/>
        </p:nvSpPr>
        <p:spPr>
          <a:xfrm>
            <a:off x="5508104" y="2762881"/>
            <a:ext cx="2088232" cy="1080120"/>
          </a:xfrm>
          <a:prstGeom prst="borderCallout1">
            <a:avLst>
              <a:gd name="adj1" fmla="val 18750"/>
              <a:gd name="adj2" fmla="val -8333"/>
              <a:gd name="adj3" fmla="val 60452"/>
              <a:gd name="adj4" fmla="val -355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Why is this dangerous?</a:t>
            </a:r>
            <a:endParaRPr lang="en-AU" b="1" dirty="0"/>
          </a:p>
        </p:txBody>
      </p:sp>
      <p:sp>
        <p:nvSpPr>
          <p:cNvPr id="5" name="Line Callout 1 4"/>
          <p:cNvSpPr/>
          <p:nvPr/>
        </p:nvSpPr>
        <p:spPr>
          <a:xfrm>
            <a:off x="5660504" y="4083820"/>
            <a:ext cx="2088232" cy="1080120"/>
          </a:xfrm>
          <a:prstGeom prst="borderCallout1">
            <a:avLst>
              <a:gd name="adj1" fmla="val 18750"/>
              <a:gd name="adj2" fmla="val -8333"/>
              <a:gd name="adj3" fmla="val 60452"/>
              <a:gd name="adj4" fmla="val -355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Why does she do this?</a:t>
            </a:r>
            <a:endParaRPr lang="en-AU" b="1" dirty="0"/>
          </a:p>
        </p:txBody>
      </p:sp>
      <p:sp>
        <p:nvSpPr>
          <p:cNvPr id="6" name="Line Callout 1 5"/>
          <p:cNvSpPr/>
          <p:nvPr/>
        </p:nvSpPr>
        <p:spPr>
          <a:xfrm>
            <a:off x="4768788" y="5354364"/>
            <a:ext cx="3979676" cy="1242988"/>
          </a:xfrm>
          <a:prstGeom prst="borderCallout1">
            <a:avLst>
              <a:gd name="adj1" fmla="val 27043"/>
              <a:gd name="adj2" fmla="val -3459"/>
              <a:gd name="adj3" fmla="val 15721"/>
              <a:gd name="adj4" fmla="val -21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Just these characters? What about the comments </a:t>
            </a:r>
            <a:r>
              <a:rPr lang="en-AU" sz="1600" b="1" dirty="0" err="1" smtClean="0"/>
              <a:t>Adichie</a:t>
            </a:r>
            <a:r>
              <a:rPr lang="en-AU" sz="1600" b="1" dirty="0" smtClean="0"/>
              <a:t> is making about human beings and society?  What does she endorse (support) or critique (criticise)?</a:t>
            </a:r>
            <a:endParaRPr lang="en-AU" sz="1600" b="1" dirty="0"/>
          </a:p>
        </p:txBody>
      </p:sp>
    </p:spTree>
    <p:extLst>
      <p:ext uri="{BB962C8B-B14F-4D97-AF65-F5344CB8AC3E}">
        <p14:creationId xmlns:p14="http://schemas.microsoft.com/office/powerpoint/2010/main" val="1913932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 more complex conclusion:</a:t>
            </a:r>
            <a:endParaRPr lang="en-AU" b="1" dirty="0"/>
          </a:p>
        </p:txBody>
      </p:sp>
      <p:sp>
        <p:nvSpPr>
          <p:cNvPr id="3" name="Content Placeholder 2"/>
          <p:cNvSpPr>
            <a:spLocks noGrp="1"/>
          </p:cNvSpPr>
          <p:nvPr>
            <p:ph sz="quarter" idx="1"/>
          </p:nvPr>
        </p:nvSpPr>
        <p:spPr>
          <a:xfrm>
            <a:off x="457200" y="1600200"/>
            <a:ext cx="7467600" cy="5069160"/>
          </a:xfrm>
        </p:spPr>
        <p:txBody>
          <a:bodyPr>
            <a:normAutofit lnSpcReduction="10000"/>
          </a:bodyPr>
          <a:lstStyle/>
          <a:p>
            <a:pPr marL="0" indent="0">
              <a:buNone/>
            </a:pPr>
            <a:r>
              <a:rPr lang="en-AU" dirty="0"/>
              <a:t>Throughout  her collection, </a:t>
            </a:r>
            <a:r>
              <a:rPr lang="en-AU" dirty="0" err="1"/>
              <a:t>Adichie</a:t>
            </a:r>
            <a:r>
              <a:rPr lang="en-AU" dirty="0"/>
              <a:t> suggests that stereotypes are dangerous </a:t>
            </a:r>
            <a:r>
              <a:rPr lang="en-AU" dirty="0" smtClean="0"/>
              <a:t>because </a:t>
            </a:r>
            <a:r>
              <a:rPr lang="en-AU" dirty="0"/>
              <a:t>they encourage superficial </a:t>
            </a:r>
            <a:r>
              <a:rPr lang="en-AU" dirty="0" smtClean="0"/>
              <a:t>understandings of others through </a:t>
            </a:r>
            <a:r>
              <a:rPr lang="en-AU" dirty="0"/>
              <a:t>the lens of a ‘single story</a:t>
            </a:r>
            <a:r>
              <a:rPr lang="en-AU" dirty="0" smtClean="0"/>
              <a:t>’, </a:t>
            </a:r>
            <a:r>
              <a:rPr lang="en-AU" dirty="0"/>
              <a:t>which fail to acknowledge the </a:t>
            </a:r>
            <a:r>
              <a:rPr lang="en-AU" dirty="0" smtClean="0"/>
              <a:t>complex diversity of </a:t>
            </a:r>
            <a:r>
              <a:rPr lang="en-AU" dirty="0"/>
              <a:t>human </a:t>
            </a:r>
            <a:r>
              <a:rPr lang="en-AU" dirty="0" smtClean="0"/>
              <a:t>identities. </a:t>
            </a:r>
            <a:r>
              <a:rPr lang="en-AU" dirty="0"/>
              <a:t>She deconstructs </a:t>
            </a:r>
            <a:r>
              <a:rPr lang="en-AU" dirty="0" smtClean="0"/>
              <a:t>these incomplete and </a:t>
            </a:r>
            <a:r>
              <a:rPr lang="en-AU" dirty="0"/>
              <a:t>one-dimensional views of Africa and immigrants, while at the same time exploring </a:t>
            </a:r>
            <a:r>
              <a:rPr lang="en-AU" dirty="0" smtClean="0"/>
              <a:t>the </a:t>
            </a:r>
            <a:r>
              <a:rPr lang="en-AU" dirty="0"/>
              <a:t>assumptions held by her </a:t>
            </a:r>
            <a:r>
              <a:rPr lang="en-AU" dirty="0" smtClean="0"/>
              <a:t>characters to subvert the act of typecasting amongst her readership. </a:t>
            </a:r>
            <a:r>
              <a:rPr lang="en-AU" dirty="0"/>
              <a:t>Ultimately</a:t>
            </a:r>
            <a:r>
              <a:rPr lang="en-AU" dirty="0" smtClean="0"/>
              <a:t>, she condemns the </a:t>
            </a:r>
            <a:r>
              <a:rPr lang="en-AU" dirty="0"/>
              <a:t>ignorance and prejudice </a:t>
            </a:r>
            <a:r>
              <a:rPr lang="en-AU" dirty="0" smtClean="0"/>
              <a:t>restricting human beings from authentically connecting with each other, offering more multi-faceted representations of African identities as alternatives to challenge myopic views. </a:t>
            </a:r>
            <a:endParaRPr lang="en-AU" dirty="0"/>
          </a:p>
        </p:txBody>
      </p:sp>
    </p:spTree>
    <p:extLst>
      <p:ext uri="{BB962C8B-B14F-4D97-AF65-F5344CB8AC3E}">
        <p14:creationId xmlns:p14="http://schemas.microsoft.com/office/powerpoint/2010/main" val="38061858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Some sentence starters, words or phrases:</a:t>
            </a:r>
            <a:endParaRPr lang="en-AU" b="1" dirty="0"/>
          </a:p>
        </p:txBody>
      </p:sp>
      <p:sp>
        <p:nvSpPr>
          <p:cNvPr id="3" name="Content Placeholder 2"/>
          <p:cNvSpPr>
            <a:spLocks noGrp="1"/>
          </p:cNvSpPr>
          <p:nvPr>
            <p:ph sz="quarter" idx="1"/>
          </p:nvPr>
        </p:nvSpPr>
        <p:spPr/>
        <p:txBody>
          <a:bodyPr>
            <a:normAutofit lnSpcReduction="10000"/>
          </a:bodyPr>
          <a:lstStyle/>
          <a:p>
            <a:r>
              <a:rPr lang="en-AU" dirty="0" smtClean="0"/>
              <a:t>“Therefore…”</a:t>
            </a:r>
          </a:p>
          <a:p>
            <a:r>
              <a:rPr lang="en-AU" dirty="0" smtClean="0"/>
              <a:t>“In this way…”</a:t>
            </a:r>
          </a:p>
          <a:p>
            <a:r>
              <a:rPr lang="en-AU" dirty="0" smtClean="0"/>
              <a:t>“Overall…”</a:t>
            </a:r>
          </a:p>
          <a:p>
            <a:r>
              <a:rPr lang="en-AU" dirty="0" smtClean="0"/>
              <a:t>“Hence…”</a:t>
            </a:r>
          </a:p>
          <a:p>
            <a:r>
              <a:rPr lang="en-AU" dirty="0" smtClean="0"/>
              <a:t>“While…”</a:t>
            </a:r>
          </a:p>
          <a:p>
            <a:r>
              <a:rPr lang="en-AU" dirty="0" smtClean="0"/>
              <a:t>“In situations where…”</a:t>
            </a:r>
          </a:p>
          <a:p>
            <a:r>
              <a:rPr lang="en-AU" dirty="0" smtClean="0"/>
              <a:t>“Throughout her collection…”</a:t>
            </a:r>
          </a:p>
          <a:p>
            <a:r>
              <a:rPr lang="en-AU" dirty="0" smtClean="0"/>
              <a:t>“Ultimately,”</a:t>
            </a:r>
          </a:p>
          <a:p>
            <a:r>
              <a:rPr lang="en-AU" dirty="0" smtClean="0"/>
              <a:t>“Thus,”</a:t>
            </a:r>
          </a:p>
          <a:p>
            <a:r>
              <a:rPr lang="en-AU" dirty="0" smtClean="0"/>
              <a:t>“By…, </a:t>
            </a:r>
            <a:r>
              <a:rPr lang="en-AU" dirty="0" err="1" smtClean="0"/>
              <a:t>Adichie</a:t>
            </a:r>
            <a:r>
              <a:rPr lang="en-AU" dirty="0" smtClean="0"/>
              <a:t>…”</a:t>
            </a:r>
          </a:p>
          <a:p>
            <a:r>
              <a:rPr lang="en-AU" dirty="0" smtClean="0"/>
              <a:t>“While…, ….” </a:t>
            </a:r>
          </a:p>
          <a:p>
            <a:endParaRPr lang="en-AU" dirty="0"/>
          </a:p>
        </p:txBody>
      </p:sp>
    </p:spTree>
    <p:extLst>
      <p:ext uri="{BB962C8B-B14F-4D97-AF65-F5344CB8AC3E}">
        <p14:creationId xmlns:p14="http://schemas.microsoft.com/office/powerpoint/2010/main" val="35091613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Revision checklist for conclusions:</a:t>
            </a:r>
            <a:endParaRPr lang="en-AU" b="1"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AU" dirty="0" smtClean="0"/>
              <a:t>Have I:</a:t>
            </a:r>
          </a:p>
          <a:p>
            <a:pPr marL="0" indent="0">
              <a:buNone/>
            </a:pPr>
            <a:endParaRPr lang="en-AU" dirty="0"/>
          </a:p>
          <a:p>
            <a:r>
              <a:rPr lang="en-AU" dirty="0" smtClean="0"/>
              <a:t>Written a strong restatement of my interpretation/contention?</a:t>
            </a:r>
          </a:p>
          <a:p>
            <a:r>
              <a:rPr lang="en-AU" dirty="0" smtClean="0"/>
              <a:t>Outlined how what I’ve already discussed in my essay supports my interpretation/contention?</a:t>
            </a:r>
          </a:p>
          <a:p>
            <a:r>
              <a:rPr lang="en-AU" dirty="0" smtClean="0"/>
              <a:t>Written a ‘big picture’ statement that captures what the author’s main point about society and the world is?</a:t>
            </a:r>
          </a:p>
          <a:p>
            <a:r>
              <a:rPr lang="en-AU" dirty="0" smtClean="0"/>
              <a:t>Replaced common words with more sophisticated ones?</a:t>
            </a:r>
          </a:p>
          <a:p>
            <a:r>
              <a:rPr lang="en-AU" dirty="0" smtClean="0"/>
              <a:t>Adding more specific detail to my conclusion?</a:t>
            </a:r>
          </a:p>
          <a:p>
            <a:r>
              <a:rPr lang="en-AU" dirty="0" smtClean="0"/>
              <a:t>Used linking words?</a:t>
            </a:r>
            <a:endParaRPr lang="en-AU" dirty="0"/>
          </a:p>
        </p:txBody>
      </p:sp>
    </p:spTree>
    <p:extLst>
      <p:ext uri="{BB962C8B-B14F-4D97-AF65-F5344CB8AC3E}">
        <p14:creationId xmlns:p14="http://schemas.microsoft.com/office/powerpoint/2010/main" val="764629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So, what are the rules?</a:t>
            </a:r>
            <a:endParaRPr lang="en-AU" b="1" dirty="0"/>
          </a:p>
        </p:txBody>
      </p:sp>
      <p:sp>
        <p:nvSpPr>
          <p:cNvPr id="3" name="Content Placeholder 2"/>
          <p:cNvSpPr>
            <a:spLocks noGrp="1"/>
          </p:cNvSpPr>
          <p:nvPr>
            <p:ph sz="quarter" idx="1"/>
          </p:nvPr>
        </p:nvSpPr>
        <p:spPr/>
        <p:txBody>
          <a:bodyPr>
            <a:normAutofit fontScale="25000" lnSpcReduction="20000"/>
          </a:bodyPr>
          <a:lstStyle/>
          <a:p>
            <a:pPr marL="0" indent="0">
              <a:buNone/>
            </a:pPr>
            <a:r>
              <a:rPr lang="en-AU" sz="6000" dirty="0" smtClean="0"/>
              <a:t>Here is a checklist drawn from the </a:t>
            </a:r>
            <a:r>
              <a:rPr lang="en-AU" sz="6000" b="1" dirty="0" smtClean="0"/>
              <a:t>RAFT </a:t>
            </a:r>
            <a:r>
              <a:rPr lang="en-AU" sz="6000" dirty="0" smtClean="0"/>
              <a:t>of some of the language conventions or ‘rules’ of a text response essay:</a:t>
            </a:r>
          </a:p>
          <a:p>
            <a:pPr marL="0" indent="0">
              <a:buNone/>
            </a:pPr>
            <a:endParaRPr lang="en-AU" sz="6000" dirty="0" smtClean="0"/>
          </a:p>
          <a:p>
            <a:r>
              <a:rPr lang="en-AU" sz="6000" dirty="0" smtClean="0"/>
              <a:t>Written in </a:t>
            </a:r>
            <a:r>
              <a:rPr lang="en-AU" sz="6000" b="1" dirty="0" smtClean="0"/>
              <a:t>third person narrative voice </a:t>
            </a:r>
            <a:r>
              <a:rPr lang="en-AU" sz="6000" dirty="0" smtClean="0"/>
              <a:t>(No “I” or “you”)</a:t>
            </a:r>
          </a:p>
          <a:p>
            <a:endParaRPr lang="en-AU" sz="6000" dirty="0"/>
          </a:p>
          <a:p>
            <a:r>
              <a:rPr lang="en-AU" sz="6000" dirty="0" smtClean="0"/>
              <a:t>Uses </a:t>
            </a:r>
            <a:r>
              <a:rPr lang="en-AU" sz="6000" b="1" dirty="0" smtClean="0"/>
              <a:t>formal, sophisticated</a:t>
            </a:r>
            <a:r>
              <a:rPr lang="en-AU" sz="6000" dirty="0" smtClean="0"/>
              <a:t> and </a:t>
            </a:r>
            <a:r>
              <a:rPr lang="en-AU" sz="6000" b="1" dirty="0" smtClean="0"/>
              <a:t>academic language</a:t>
            </a:r>
          </a:p>
          <a:p>
            <a:endParaRPr lang="en-AU" sz="6000" dirty="0"/>
          </a:p>
          <a:p>
            <a:r>
              <a:rPr lang="en-AU" sz="6000" dirty="0" smtClean="0"/>
              <a:t>Uses </a:t>
            </a:r>
            <a:r>
              <a:rPr lang="en-AU" sz="6000" b="1" dirty="0" smtClean="0"/>
              <a:t>metalanguage</a:t>
            </a:r>
            <a:r>
              <a:rPr lang="en-AU" sz="6000" dirty="0" smtClean="0"/>
              <a:t> to describe the structures and features of the text (</a:t>
            </a:r>
            <a:r>
              <a:rPr lang="en-AU" sz="6000" dirty="0" err="1" smtClean="0"/>
              <a:t>eg</a:t>
            </a:r>
            <a:r>
              <a:rPr lang="en-AU" sz="6000" dirty="0" smtClean="0"/>
              <a:t>: symbol, metaphor, flashback, framed narrative, characterisation)</a:t>
            </a:r>
          </a:p>
          <a:p>
            <a:endParaRPr lang="en-AU" sz="6000" dirty="0"/>
          </a:p>
          <a:p>
            <a:r>
              <a:rPr lang="en-AU" sz="6000" dirty="0" smtClean="0"/>
              <a:t>Has an </a:t>
            </a:r>
            <a:r>
              <a:rPr lang="en-AU" sz="6000" b="1" dirty="0" smtClean="0"/>
              <a:t>introduction</a:t>
            </a:r>
            <a:r>
              <a:rPr lang="en-AU" sz="6000" dirty="0" smtClean="0"/>
              <a:t>, </a:t>
            </a:r>
            <a:r>
              <a:rPr lang="en-AU" sz="6000" b="1" dirty="0" smtClean="0"/>
              <a:t>body</a:t>
            </a:r>
            <a:r>
              <a:rPr lang="en-AU" sz="6000" dirty="0" smtClean="0"/>
              <a:t> and </a:t>
            </a:r>
            <a:r>
              <a:rPr lang="en-AU" sz="6000" b="1" dirty="0" smtClean="0"/>
              <a:t>conclusion</a:t>
            </a:r>
          </a:p>
          <a:p>
            <a:endParaRPr lang="en-AU" sz="6000" dirty="0"/>
          </a:p>
          <a:p>
            <a:r>
              <a:rPr lang="en-AU" sz="6000" dirty="0" smtClean="0"/>
              <a:t>Body paragraphs have </a:t>
            </a:r>
            <a:r>
              <a:rPr lang="en-AU" sz="6000" b="1" dirty="0" smtClean="0"/>
              <a:t>clear topic sentences</a:t>
            </a:r>
            <a:r>
              <a:rPr lang="en-AU" sz="6000" dirty="0" smtClean="0"/>
              <a:t>, </a:t>
            </a:r>
            <a:r>
              <a:rPr lang="en-AU" sz="6000" b="1" dirty="0" smtClean="0"/>
              <a:t>evidence</a:t>
            </a:r>
            <a:r>
              <a:rPr lang="en-AU" sz="6000" dirty="0" smtClean="0"/>
              <a:t>, </a:t>
            </a:r>
            <a:r>
              <a:rPr lang="en-AU" sz="6000" b="1" dirty="0" smtClean="0"/>
              <a:t>explanations</a:t>
            </a:r>
            <a:r>
              <a:rPr lang="en-AU" sz="6000" dirty="0" smtClean="0"/>
              <a:t> and </a:t>
            </a:r>
            <a:r>
              <a:rPr lang="en-AU" sz="6000" b="1" dirty="0" smtClean="0"/>
              <a:t>links</a:t>
            </a:r>
          </a:p>
          <a:p>
            <a:endParaRPr lang="en-AU" sz="6000" dirty="0"/>
          </a:p>
          <a:p>
            <a:r>
              <a:rPr lang="en-AU" sz="6000" dirty="0" smtClean="0"/>
              <a:t>Uses </a:t>
            </a:r>
            <a:r>
              <a:rPr lang="en-AU" sz="6000" b="1" dirty="0" smtClean="0"/>
              <a:t>evidence</a:t>
            </a:r>
            <a:r>
              <a:rPr lang="en-AU" sz="6000" dirty="0" smtClean="0"/>
              <a:t> (quotes, specific descriptions)</a:t>
            </a:r>
          </a:p>
          <a:p>
            <a:endParaRPr lang="en-AU" sz="6000" dirty="0"/>
          </a:p>
          <a:p>
            <a:r>
              <a:rPr lang="en-AU" sz="6000" dirty="0" smtClean="0"/>
              <a:t>Contains </a:t>
            </a:r>
            <a:r>
              <a:rPr lang="en-AU" sz="6000" b="1" dirty="0" smtClean="0"/>
              <a:t>linking words </a:t>
            </a:r>
          </a:p>
          <a:p>
            <a:endParaRPr lang="en-AU" sz="6000" dirty="0"/>
          </a:p>
          <a:p>
            <a:endParaRPr lang="en-AU" sz="6000" dirty="0" smtClean="0"/>
          </a:p>
          <a:p>
            <a:endParaRPr lang="en-AU" dirty="0"/>
          </a:p>
          <a:p>
            <a:endParaRPr lang="en-AU" dirty="0" smtClean="0"/>
          </a:p>
          <a:p>
            <a:pPr marL="0" indent="0">
              <a:buNone/>
            </a:pPr>
            <a:endParaRPr lang="en-AU" dirty="0"/>
          </a:p>
          <a:p>
            <a:pPr marL="0" indent="0">
              <a:buNone/>
            </a:pPr>
            <a:endParaRPr lang="en-AU" dirty="0"/>
          </a:p>
          <a:p>
            <a:pPr marL="0" indent="0">
              <a:buNone/>
            </a:pPr>
            <a:r>
              <a:rPr lang="en-AU" dirty="0" smtClean="0"/>
              <a:t> </a:t>
            </a:r>
            <a:endParaRPr lang="en-AU" dirty="0"/>
          </a:p>
        </p:txBody>
      </p:sp>
    </p:spTree>
    <p:extLst>
      <p:ext uri="{BB962C8B-B14F-4D97-AF65-F5344CB8AC3E}">
        <p14:creationId xmlns:p14="http://schemas.microsoft.com/office/powerpoint/2010/main" val="347191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Essay writing at Year 12 – A format</a:t>
            </a:r>
            <a:endParaRPr lang="en-AU"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7200800"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698576" y="4041068"/>
            <a:ext cx="2304255" cy="409825"/>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1835696" y="4126857"/>
            <a:ext cx="2088232" cy="292388"/>
          </a:xfrm>
          <a:prstGeom prst="rect">
            <a:avLst/>
          </a:prstGeom>
          <a:noFill/>
        </p:spPr>
        <p:txBody>
          <a:bodyPr wrap="square" rtlCol="0">
            <a:spAutoFit/>
          </a:bodyPr>
          <a:lstStyle/>
          <a:p>
            <a:pPr algn="ctr"/>
            <a:r>
              <a:rPr lang="en-AU" sz="1300" b="1" dirty="0" smtClean="0"/>
              <a:t>TEEEEEEL</a:t>
            </a:r>
            <a:endParaRPr lang="en-AU" sz="1300" b="1" dirty="0"/>
          </a:p>
        </p:txBody>
      </p:sp>
    </p:spTree>
    <p:extLst>
      <p:ext uri="{BB962C8B-B14F-4D97-AF65-F5344CB8AC3E}">
        <p14:creationId xmlns:p14="http://schemas.microsoft.com/office/powerpoint/2010/main" val="1444108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introduction – The basics</a:t>
            </a:r>
            <a:endParaRPr lang="en-AU" b="1" dirty="0"/>
          </a:p>
        </p:txBody>
      </p:sp>
      <p:sp>
        <p:nvSpPr>
          <p:cNvPr id="3" name="Content Placeholder 2"/>
          <p:cNvSpPr>
            <a:spLocks noGrp="1"/>
          </p:cNvSpPr>
          <p:nvPr>
            <p:ph sz="quarter" idx="1"/>
          </p:nvPr>
        </p:nvSpPr>
        <p:spPr/>
        <p:txBody>
          <a:bodyPr>
            <a:normAutofit fontScale="40000" lnSpcReduction="20000"/>
          </a:bodyPr>
          <a:lstStyle/>
          <a:p>
            <a:pPr marL="0" indent="0">
              <a:buNone/>
            </a:pPr>
            <a:r>
              <a:rPr lang="en-AU" b="1" dirty="0" smtClean="0"/>
              <a:t>3-step introduction: BASE –Background, State, Elaborate</a:t>
            </a:r>
          </a:p>
          <a:p>
            <a:pPr marL="0" indent="0">
              <a:buNone/>
            </a:pPr>
            <a:endParaRPr lang="en-AU" dirty="0" smtClean="0"/>
          </a:p>
          <a:p>
            <a:pPr marL="0" indent="0">
              <a:buNone/>
            </a:pPr>
            <a:r>
              <a:rPr lang="en-AU" b="1" dirty="0" smtClean="0"/>
              <a:t>1. </a:t>
            </a:r>
            <a:r>
              <a:rPr lang="en-AU" dirty="0" smtClean="0"/>
              <a:t>Write a </a:t>
            </a:r>
            <a:r>
              <a:rPr lang="en-AU" b="1" u="sng" dirty="0" smtClean="0">
                <a:solidFill>
                  <a:srgbClr val="FF0000"/>
                </a:solidFill>
              </a:rPr>
              <a:t>ba</a:t>
            </a:r>
            <a:r>
              <a:rPr lang="en-AU" b="1" dirty="0" smtClean="0">
                <a:solidFill>
                  <a:srgbClr val="FF0000"/>
                </a:solidFill>
              </a:rPr>
              <a:t>ckground statement </a:t>
            </a:r>
            <a:r>
              <a:rPr lang="en-AU" dirty="0" smtClean="0"/>
              <a:t>including the author’s name, text title, text type and key ideas connected to the question. You might want to discuss genre, if you have space. </a:t>
            </a:r>
          </a:p>
          <a:p>
            <a:pPr marL="0" indent="0">
              <a:buNone/>
            </a:pPr>
            <a:endParaRPr lang="en-AU" dirty="0" smtClean="0"/>
          </a:p>
          <a:p>
            <a:pPr marL="0" indent="0">
              <a:buNone/>
            </a:pPr>
            <a:r>
              <a:rPr lang="en-AU" dirty="0" smtClean="0"/>
              <a:t>Eg: ‘</a:t>
            </a:r>
            <a:r>
              <a:rPr lang="en-AU" dirty="0" err="1" smtClean="0"/>
              <a:t>Chimamanda</a:t>
            </a:r>
            <a:r>
              <a:rPr lang="en-AU" dirty="0" smtClean="0"/>
              <a:t> </a:t>
            </a:r>
            <a:r>
              <a:rPr lang="en-AU" dirty="0" err="1" smtClean="0"/>
              <a:t>Ngozi</a:t>
            </a:r>
            <a:r>
              <a:rPr lang="en-AU" dirty="0" smtClean="0"/>
              <a:t> </a:t>
            </a:r>
            <a:r>
              <a:rPr lang="en-AU" dirty="0" err="1" smtClean="0"/>
              <a:t>Adichie’s</a:t>
            </a:r>
            <a:r>
              <a:rPr lang="en-AU" dirty="0" smtClean="0"/>
              <a:t> collection of short stories </a:t>
            </a:r>
            <a:r>
              <a:rPr lang="en-AU" i="1" dirty="0" smtClean="0"/>
              <a:t>The Thing Around Your Neck</a:t>
            </a:r>
            <a:r>
              <a:rPr lang="en-AU" dirty="0" smtClean="0"/>
              <a:t> explores…’</a:t>
            </a:r>
          </a:p>
          <a:p>
            <a:pPr marL="0" indent="0">
              <a:buNone/>
            </a:pPr>
            <a:endParaRPr lang="en-AU" dirty="0"/>
          </a:p>
          <a:p>
            <a:pPr marL="0" indent="0">
              <a:buNone/>
            </a:pPr>
            <a:r>
              <a:rPr lang="en-AU" b="1" dirty="0" smtClean="0"/>
              <a:t>2. </a:t>
            </a:r>
            <a:r>
              <a:rPr lang="en-AU" u="sng" dirty="0" smtClean="0">
                <a:solidFill>
                  <a:srgbClr val="00B0F0"/>
                </a:solidFill>
              </a:rPr>
              <a:t>S</a:t>
            </a:r>
            <a:r>
              <a:rPr lang="en-AU" dirty="0" smtClean="0">
                <a:solidFill>
                  <a:srgbClr val="00B0F0"/>
                </a:solidFill>
              </a:rPr>
              <a:t>tate your contention </a:t>
            </a:r>
            <a:r>
              <a:rPr lang="en-AU" dirty="0" smtClean="0"/>
              <a:t>–what you think or believe about the topic. You might want to define some key words first or interweave this into your statement by using synonyms (words with similar meaning)</a:t>
            </a:r>
          </a:p>
          <a:p>
            <a:pPr marL="0" indent="0">
              <a:buNone/>
            </a:pPr>
            <a:endParaRPr lang="en-AU" dirty="0"/>
          </a:p>
          <a:p>
            <a:pPr marL="0" indent="0">
              <a:buNone/>
            </a:pPr>
            <a:r>
              <a:rPr lang="en-AU" dirty="0" smtClean="0"/>
              <a:t>Eg: ‘In the collection….’</a:t>
            </a:r>
          </a:p>
          <a:p>
            <a:pPr marL="0" indent="0">
              <a:buNone/>
            </a:pPr>
            <a:endParaRPr lang="en-AU" dirty="0"/>
          </a:p>
          <a:p>
            <a:pPr marL="0" indent="0">
              <a:buNone/>
            </a:pPr>
            <a:r>
              <a:rPr lang="en-AU" dirty="0" smtClean="0"/>
              <a:t>‘</a:t>
            </a:r>
            <a:r>
              <a:rPr lang="en-AU" dirty="0" err="1" smtClean="0"/>
              <a:t>Adichie</a:t>
            </a:r>
            <a:r>
              <a:rPr lang="en-AU" dirty="0" smtClean="0"/>
              <a:t> explores…’</a:t>
            </a:r>
          </a:p>
          <a:p>
            <a:pPr marL="0" indent="0">
              <a:buNone/>
            </a:pPr>
            <a:endParaRPr lang="en-AU" dirty="0"/>
          </a:p>
          <a:p>
            <a:pPr marL="0" indent="0">
              <a:buNone/>
            </a:pPr>
            <a:r>
              <a:rPr lang="en-AU" dirty="0" smtClean="0"/>
              <a:t>‘Throughout the stories…’</a:t>
            </a:r>
          </a:p>
          <a:p>
            <a:pPr marL="0" indent="0">
              <a:buNone/>
            </a:pPr>
            <a:endParaRPr lang="en-AU" dirty="0"/>
          </a:p>
          <a:p>
            <a:pPr marL="0" indent="0">
              <a:buNone/>
            </a:pPr>
            <a:r>
              <a:rPr lang="en-AU" b="1" dirty="0" smtClean="0"/>
              <a:t>3. </a:t>
            </a:r>
            <a:r>
              <a:rPr lang="en-AU" u="sng" dirty="0" smtClean="0">
                <a:solidFill>
                  <a:srgbClr val="00B050"/>
                </a:solidFill>
              </a:rPr>
              <a:t>E</a:t>
            </a:r>
            <a:r>
              <a:rPr lang="en-AU" dirty="0" smtClean="0">
                <a:solidFill>
                  <a:srgbClr val="00B050"/>
                </a:solidFill>
              </a:rPr>
              <a:t>laborate</a:t>
            </a:r>
            <a:r>
              <a:rPr lang="en-AU" dirty="0" smtClean="0"/>
              <a:t> on your contention further by </a:t>
            </a:r>
            <a:r>
              <a:rPr lang="en-AU" dirty="0" smtClean="0">
                <a:solidFill>
                  <a:srgbClr val="00B050"/>
                </a:solidFill>
              </a:rPr>
              <a:t>explaining</a:t>
            </a:r>
            <a:r>
              <a:rPr lang="en-AU" dirty="0" smtClean="0"/>
              <a:t> key terms and outlining key points –interweave a ‘preview’ of what you will be talking about into your discussion</a:t>
            </a:r>
          </a:p>
          <a:p>
            <a:pPr marL="0" indent="0">
              <a:buNone/>
            </a:pPr>
            <a:endParaRPr lang="en-AU" dirty="0"/>
          </a:p>
          <a:p>
            <a:pPr marL="0" indent="0">
              <a:buNone/>
            </a:pPr>
            <a:endParaRPr lang="en-AU" dirty="0" smtClean="0"/>
          </a:p>
          <a:p>
            <a:pPr marL="0" indent="0">
              <a:buNone/>
            </a:pPr>
            <a:r>
              <a:rPr lang="en-AU" dirty="0" smtClean="0"/>
              <a:t>Eg: ‘Through…</a:t>
            </a:r>
            <a:r>
              <a:rPr lang="en-AU" dirty="0" err="1" smtClean="0"/>
              <a:t>Adichie</a:t>
            </a:r>
            <a:r>
              <a:rPr lang="en-AU" dirty="0" smtClean="0"/>
              <a:t>…’</a:t>
            </a:r>
          </a:p>
          <a:p>
            <a:pPr marL="0" indent="0">
              <a:buNone/>
            </a:pPr>
            <a:endParaRPr lang="en-AU" dirty="0"/>
          </a:p>
          <a:p>
            <a:pPr marL="0" indent="0">
              <a:buNone/>
            </a:pPr>
            <a:r>
              <a:rPr lang="en-AU" dirty="0" smtClean="0"/>
              <a:t>‘By….Adichie</a:t>
            </a:r>
            <a:r>
              <a:rPr lang="en-AU" dirty="0"/>
              <a:t> </a:t>
            </a:r>
            <a:r>
              <a:rPr lang="en-AU" dirty="0" smtClean="0"/>
              <a:t>suggests…’</a:t>
            </a:r>
          </a:p>
          <a:p>
            <a:pPr marL="0" indent="0">
              <a:buNone/>
            </a:pPr>
            <a:endParaRPr lang="en-AU" dirty="0"/>
          </a:p>
          <a:p>
            <a:pPr marL="0" indent="0">
              <a:buNone/>
            </a:pPr>
            <a:r>
              <a:rPr lang="en-AU" dirty="0" smtClean="0"/>
              <a:t>‘In this sense, the characters…’ </a:t>
            </a:r>
            <a:endParaRPr lang="en-AU" dirty="0"/>
          </a:p>
        </p:txBody>
      </p:sp>
    </p:spTree>
    <p:extLst>
      <p:ext uri="{BB962C8B-B14F-4D97-AF65-F5344CB8AC3E}">
        <p14:creationId xmlns:p14="http://schemas.microsoft.com/office/powerpoint/2010/main" val="3675997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An introduction:</a:t>
            </a:r>
            <a:endParaRPr lang="en-AU" b="1"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AU" b="1" dirty="0" smtClean="0"/>
              <a:t>Question/topic: ‘</a:t>
            </a:r>
            <a:r>
              <a:rPr lang="en-AU" dirty="0" smtClean="0"/>
              <a:t>The </a:t>
            </a:r>
            <a:r>
              <a:rPr lang="en-AU" dirty="0"/>
              <a:t>characters in </a:t>
            </a:r>
            <a:r>
              <a:rPr lang="en-AU" i="1" dirty="0"/>
              <a:t>The Thing Around Your Neck </a:t>
            </a:r>
            <a:r>
              <a:rPr lang="en-AU" dirty="0"/>
              <a:t>are caught between two worlds</a:t>
            </a:r>
            <a:r>
              <a:rPr lang="en-AU" dirty="0" smtClean="0"/>
              <a:t>.’ </a:t>
            </a:r>
            <a:r>
              <a:rPr lang="en-AU" dirty="0"/>
              <a:t>Discuss. </a:t>
            </a:r>
          </a:p>
          <a:p>
            <a:pPr marL="0" indent="0">
              <a:buNone/>
            </a:pPr>
            <a:endParaRPr lang="en-AU" dirty="0"/>
          </a:p>
          <a:p>
            <a:pPr marL="0" indent="0">
              <a:buNone/>
            </a:pPr>
            <a:r>
              <a:rPr lang="en-AU" dirty="0" smtClean="0">
                <a:solidFill>
                  <a:srgbClr val="FF0000"/>
                </a:solidFill>
              </a:rPr>
              <a:t>The </a:t>
            </a:r>
            <a:r>
              <a:rPr lang="en-AU" dirty="0">
                <a:solidFill>
                  <a:srgbClr val="FF0000"/>
                </a:solidFill>
              </a:rPr>
              <a:t>promise of a new life in a new country is the inspiration for many of the characters in </a:t>
            </a:r>
            <a:r>
              <a:rPr lang="en-AU" dirty="0" err="1">
                <a:solidFill>
                  <a:srgbClr val="FF0000"/>
                </a:solidFill>
              </a:rPr>
              <a:t>Chimamanda</a:t>
            </a:r>
            <a:r>
              <a:rPr lang="en-AU" dirty="0">
                <a:solidFill>
                  <a:srgbClr val="FF0000"/>
                </a:solidFill>
              </a:rPr>
              <a:t> </a:t>
            </a:r>
            <a:r>
              <a:rPr lang="en-AU" dirty="0" err="1">
                <a:solidFill>
                  <a:srgbClr val="FF0000"/>
                </a:solidFill>
              </a:rPr>
              <a:t>Ngozi</a:t>
            </a:r>
            <a:r>
              <a:rPr lang="en-AU" dirty="0">
                <a:solidFill>
                  <a:srgbClr val="FF0000"/>
                </a:solidFill>
              </a:rPr>
              <a:t> </a:t>
            </a:r>
            <a:r>
              <a:rPr lang="en-AU" dirty="0" err="1">
                <a:solidFill>
                  <a:srgbClr val="FF0000"/>
                </a:solidFill>
              </a:rPr>
              <a:t>Adichie's</a:t>
            </a:r>
            <a:r>
              <a:rPr lang="en-AU" dirty="0">
                <a:solidFill>
                  <a:srgbClr val="FF0000"/>
                </a:solidFill>
              </a:rPr>
              <a:t> collection, </a:t>
            </a:r>
            <a:r>
              <a:rPr lang="en-AU" i="1" dirty="0">
                <a:solidFill>
                  <a:srgbClr val="FF0000"/>
                </a:solidFill>
              </a:rPr>
              <a:t>The Thing Around Your Neck</a:t>
            </a:r>
            <a:r>
              <a:rPr lang="en-AU" dirty="0"/>
              <a:t>. </a:t>
            </a:r>
            <a:r>
              <a:rPr lang="en-AU" dirty="0">
                <a:solidFill>
                  <a:srgbClr val="00B0F0"/>
                </a:solidFill>
              </a:rPr>
              <a:t>These stories illustrate how </a:t>
            </a:r>
            <a:r>
              <a:rPr lang="en-AU" dirty="0" smtClean="0">
                <a:solidFill>
                  <a:srgbClr val="00B0F0"/>
                </a:solidFill>
              </a:rPr>
              <a:t>hard it </a:t>
            </a:r>
            <a:r>
              <a:rPr lang="en-AU" dirty="0">
                <a:solidFill>
                  <a:srgbClr val="00B0F0"/>
                </a:solidFill>
              </a:rPr>
              <a:t>is to be comfortable in </a:t>
            </a:r>
            <a:r>
              <a:rPr lang="en-AU" dirty="0" smtClean="0">
                <a:solidFill>
                  <a:srgbClr val="00B0F0"/>
                </a:solidFill>
              </a:rPr>
              <a:t>one’s own </a:t>
            </a:r>
            <a:r>
              <a:rPr lang="en-AU" dirty="0">
                <a:solidFill>
                  <a:srgbClr val="00B0F0"/>
                </a:solidFill>
              </a:rPr>
              <a:t>skin when </a:t>
            </a:r>
            <a:r>
              <a:rPr lang="en-AU" dirty="0" smtClean="0">
                <a:solidFill>
                  <a:srgbClr val="00B0F0"/>
                </a:solidFill>
              </a:rPr>
              <a:t>one is being </a:t>
            </a:r>
            <a:r>
              <a:rPr lang="en-AU" dirty="0">
                <a:solidFill>
                  <a:srgbClr val="00B0F0"/>
                </a:solidFill>
              </a:rPr>
              <a:t>pulled in different directions. </a:t>
            </a:r>
            <a:r>
              <a:rPr lang="en-AU" dirty="0">
                <a:solidFill>
                  <a:srgbClr val="00B050"/>
                </a:solidFill>
              </a:rPr>
              <a:t>Whether it is the challenge of becoming accustomed to cultural differences, overcoming feelings of isolation and disconnection, or coming to terms with memories of the past, the sensation of being trapped between two worlds is common to many of the </a:t>
            </a:r>
            <a:r>
              <a:rPr lang="en-AU" dirty="0" smtClean="0">
                <a:solidFill>
                  <a:srgbClr val="00B050"/>
                </a:solidFill>
              </a:rPr>
              <a:t>characters.  </a:t>
            </a:r>
            <a:endParaRPr lang="en-AU" dirty="0">
              <a:solidFill>
                <a:srgbClr val="00B050"/>
              </a:solidFill>
            </a:endParaRPr>
          </a:p>
        </p:txBody>
      </p:sp>
    </p:spTree>
    <p:extLst>
      <p:ext uri="{BB962C8B-B14F-4D97-AF65-F5344CB8AC3E}">
        <p14:creationId xmlns:p14="http://schemas.microsoft.com/office/powerpoint/2010/main" val="3941601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introduction: Adding complexity</a:t>
            </a:r>
            <a:endParaRPr lang="en-AU" b="1" dirty="0"/>
          </a:p>
        </p:txBody>
      </p:sp>
      <p:sp>
        <p:nvSpPr>
          <p:cNvPr id="3" name="Content Placeholder 2"/>
          <p:cNvSpPr>
            <a:spLocks noGrp="1"/>
          </p:cNvSpPr>
          <p:nvPr>
            <p:ph sz="quarter" idx="1"/>
          </p:nvPr>
        </p:nvSpPr>
        <p:spPr>
          <a:xfrm>
            <a:off x="467544" y="2204864"/>
            <a:ext cx="7467600" cy="4873752"/>
          </a:xfrm>
        </p:spPr>
        <p:txBody>
          <a:bodyPr>
            <a:normAutofit/>
          </a:bodyPr>
          <a:lstStyle/>
          <a:p>
            <a:r>
              <a:rPr lang="en-AU" dirty="0" smtClean="0"/>
              <a:t>To add more complexity, you might want to replace some basic, repetitive words/phrases with more formal, sophisticated, specific ones and add some more specific comments to your introduction</a:t>
            </a:r>
            <a:endParaRPr lang="en-AU" dirty="0"/>
          </a:p>
        </p:txBody>
      </p:sp>
    </p:spTree>
    <p:extLst>
      <p:ext uri="{BB962C8B-B14F-4D97-AF65-F5344CB8AC3E}">
        <p14:creationId xmlns:p14="http://schemas.microsoft.com/office/powerpoint/2010/main" val="3652780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Replacing common or overused words </a:t>
            </a:r>
            <a:endParaRPr lang="en-AU" b="1" dirty="0"/>
          </a:p>
        </p:txBody>
      </p:sp>
      <p:sp>
        <p:nvSpPr>
          <p:cNvPr id="3" name="Content Placeholder 2"/>
          <p:cNvSpPr>
            <a:spLocks noGrp="1"/>
          </p:cNvSpPr>
          <p:nvPr>
            <p:ph sz="quarter" idx="1"/>
          </p:nvPr>
        </p:nvSpPr>
        <p:spPr/>
        <p:txBody>
          <a:bodyPr/>
          <a:lstStyle/>
          <a:p>
            <a:r>
              <a:rPr lang="en-AU" dirty="0"/>
              <a:t>H</a:t>
            </a:r>
            <a:r>
              <a:rPr lang="en-AU" dirty="0" smtClean="0"/>
              <a:t>ighlight </a:t>
            </a:r>
            <a:r>
              <a:rPr lang="en-AU" dirty="0"/>
              <a:t>any words that are common or overused and use a dictionary, thesaurus or vocabulary notes in your booklet to help you find a more sophisticated word or phrase to replace it </a:t>
            </a:r>
            <a:r>
              <a:rPr lang="en-AU" dirty="0" smtClean="0"/>
              <a:t>with</a:t>
            </a:r>
          </a:p>
          <a:p>
            <a:pPr marL="0" indent="0">
              <a:buNone/>
            </a:pPr>
            <a:endParaRPr lang="en-AU" dirty="0"/>
          </a:p>
          <a:p>
            <a:pPr marL="0" indent="0">
              <a:buNone/>
            </a:pPr>
            <a:endParaRPr lang="en-AU" dirty="0" smtClean="0"/>
          </a:p>
          <a:p>
            <a:pPr marL="0" indent="0">
              <a:buNone/>
            </a:pPr>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789040"/>
            <a:ext cx="7158933" cy="2651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3329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2096</TotalTime>
  <Words>4219</Words>
  <Application>Microsoft Office PowerPoint</Application>
  <PresentationFormat>On-screen Show (4:3)</PresentationFormat>
  <Paragraphs>326</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Oriel</vt:lpstr>
      <vt:lpstr>Writing Fluently </vt:lpstr>
      <vt:lpstr>Before we start, let’s build a RAFT!</vt:lpstr>
      <vt:lpstr>What does this mean?</vt:lpstr>
      <vt:lpstr>So, what are the rules?</vt:lpstr>
      <vt:lpstr>Essay writing at Year 12 – A format</vt:lpstr>
      <vt:lpstr>The introduction – The basics</vt:lpstr>
      <vt:lpstr>An introduction:</vt:lpstr>
      <vt:lpstr>The introduction: Adding complexity</vt:lpstr>
      <vt:lpstr>Replacing common or overused words </vt:lpstr>
      <vt:lpstr>Finding words to replace:</vt:lpstr>
      <vt:lpstr>Add more specific information</vt:lpstr>
      <vt:lpstr>ADDING MORE SPECIFIC INFORMATION:</vt:lpstr>
      <vt:lpstr>A more complex introduction</vt:lpstr>
      <vt:lpstr>Some sentence ‘background statement’ sentence starters: </vt:lpstr>
      <vt:lpstr>Other sentence starters and linking phrases:</vt:lpstr>
      <vt:lpstr>Revision checklist for introduction:</vt:lpstr>
      <vt:lpstr>The Body Paragraph: The Basics </vt:lpstr>
      <vt:lpstr>The Body Paragraph: The Basics </vt:lpstr>
      <vt:lpstr>A sample TEEEL body paragraph:</vt:lpstr>
      <vt:lpstr>Beyond TEEEL: A WAY OF THINKING ABOUT YOUR BODY PARAGRAPHS:</vt:lpstr>
      <vt:lpstr>Beyond TEEEL: A WAY OF THINKING ABOUT YOUR BODY PARAGRAPHS:</vt:lpstr>
      <vt:lpstr>A more complex body paragraph:</vt:lpstr>
      <vt:lpstr>Words/phrases to discuss the author’s construction of meaning:</vt:lpstr>
      <vt:lpstr>Words/phrases to discuss the author’s construction of meaning:</vt:lpstr>
      <vt:lpstr>Linking words and phrases:</vt:lpstr>
      <vt:lpstr>Specific words to use instead of ‘shows’: </vt:lpstr>
      <vt:lpstr>Specific words to use instead of ‘shows’:</vt:lpstr>
      <vt:lpstr>Revision checklist for body paragraphs:</vt:lpstr>
      <vt:lpstr>The Conclusion: The basics</vt:lpstr>
      <vt:lpstr>A conclusion:</vt:lpstr>
      <vt:lpstr>The conclusion: Adding complexity</vt:lpstr>
      <vt:lpstr>Replacing common words</vt:lpstr>
      <vt:lpstr>Adding more specific information: </vt:lpstr>
      <vt:lpstr>A more complex conclusion:</vt:lpstr>
      <vt:lpstr>Some sentence starters, words or phrases:</vt:lpstr>
      <vt:lpstr>Revision checklist for conclusions:</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Fluently</dc:title>
  <dc:creator>Nicole Marie</dc:creator>
  <cp:lastModifiedBy>Nicole Marie</cp:lastModifiedBy>
  <cp:revision>136</cp:revision>
  <dcterms:created xsi:type="dcterms:W3CDTF">2016-02-20T02:55:25Z</dcterms:created>
  <dcterms:modified xsi:type="dcterms:W3CDTF">2016-02-21T13:52:25Z</dcterms:modified>
</cp:coreProperties>
</file>