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64"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50A3D-5FF3-43AB-A7DB-5BBD46B5DFEB}" type="datetimeFigureOut">
              <a:rPr lang="en-AU" smtClean="0"/>
              <a:t>5/02/2016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72E36-9EE0-4A97-895D-8DA570F3A21D}" type="slidenum">
              <a:rPr lang="en-AU" smtClean="0"/>
              <a:t>‹#›</a:t>
            </a:fld>
            <a:endParaRPr lang="en-AU"/>
          </a:p>
        </p:txBody>
      </p:sp>
    </p:spTree>
    <p:extLst>
      <p:ext uri="{BB962C8B-B14F-4D97-AF65-F5344CB8AC3E}">
        <p14:creationId xmlns:p14="http://schemas.microsoft.com/office/powerpoint/2010/main" val="376709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C672E36-9EE0-4A97-895D-8DA570F3A21D}" type="slidenum">
              <a:rPr lang="en-AU" smtClean="0"/>
              <a:t>5</a:t>
            </a:fld>
            <a:endParaRPr lang="en-AU"/>
          </a:p>
        </p:txBody>
      </p:sp>
    </p:spTree>
    <p:extLst>
      <p:ext uri="{BB962C8B-B14F-4D97-AF65-F5344CB8AC3E}">
        <p14:creationId xmlns:p14="http://schemas.microsoft.com/office/powerpoint/2010/main" val="1051945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19616348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5" name="Footer Placeholder 4"/>
          <p:cNvSpPr>
            <a:spLocks noGrp="1"/>
          </p:cNvSpPr>
          <p:nvPr>
            <p:ph type="ftr" sz="quarter" idx="11"/>
          </p:nvPr>
        </p:nvSpPr>
        <p:spPr/>
        <p:txBody>
          <a:bodyPr/>
          <a:lstStyle/>
          <a:p>
            <a:endParaRPr lang="en-AU">
              <a:solidFill>
                <a:srgbClr val="575F6D"/>
              </a:solidFill>
            </a:endParaRPr>
          </a:p>
        </p:txBody>
      </p:sp>
      <p:sp>
        <p:nvSpPr>
          <p:cNvPr id="6" name="Slide Number Placeholder 5"/>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355039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5" name="Footer Placeholder 4"/>
          <p:cNvSpPr>
            <a:spLocks noGrp="1"/>
          </p:cNvSpPr>
          <p:nvPr>
            <p:ph type="ftr" sz="quarter" idx="11"/>
          </p:nvPr>
        </p:nvSpPr>
        <p:spPr/>
        <p:txBody>
          <a:bodyPr/>
          <a:lstStyle/>
          <a:p>
            <a:endParaRPr lang="en-AU">
              <a:solidFill>
                <a:srgbClr val="575F6D"/>
              </a:solidFill>
            </a:endParaRPr>
          </a:p>
        </p:txBody>
      </p:sp>
      <p:sp>
        <p:nvSpPr>
          <p:cNvPr id="6" name="Slide Number Placeholder 5"/>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10688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FE35B9D-AEA5-49F8-96FC-6FE382558BF8}" type="datetimeFigureOut">
              <a:rPr lang="en-AU" smtClean="0">
                <a:solidFill>
                  <a:srgbClr val="575F6D"/>
                </a:solidFill>
              </a:rPr>
              <a:pPr/>
              <a:t>5/02/2016</a:t>
            </a:fld>
            <a:endParaRPr lang="en-AU">
              <a:solidFill>
                <a:srgbClr val="575F6D"/>
              </a:solidFill>
            </a:endParaRPr>
          </a:p>
        </p:txBody>
      </p:sp>
      <p:sp>
        <p:nvSpPr>
          <p:cNvPr id="9" name="Slide Number Placeholder 8"/>
          <p:cNvSpPr>
            <a:spLocks noGrp="1"/>
          </p:cNvSpPr>
          <p:nvPr>
            <p:ph type="sldNum" sz="quarter" idx="15"/>
          </p:nvPr>
        </p:nvSpPr>
        <p:spPr/>
        <p:txBody>
          <a:bodyPr rtlCol="0"/>
          <a:lstStyle/>
          <a:p>
            <a:fld id="{163AA3BF-4C27-4277-9144-005FB26B57D6}"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solidFill>
                <a:srgbClr val="575F6D"/>
              </a:solidFill>
            </a:endParaRPr>
          </a:p>
        </p:txBody>
      </p:sp>
    </p:spTree>
    <p:extLst>
      <p:ext uri="{BB962C8B-B14F-4D97-AF65-F5344CB8AC3E}">
        <p14:creationId xmlns:p14="http://schemas.microsoft.com/office/powerpoint/2010/main" val="134591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FE35B9D-AEA5-49F8-96FC-6FE382558BF8}" type="datetimeFigureOut">
              <a:rPr lang="en-AU" smtClean="0">
                <a:solidFill>
                  <a:srgbClr val="FFF39D"/>
                </a:solidFill>
              </a:rPr>
              <a:pPr/>
              <a:t>5/02/2016</a:t>
            </a:fld>
            <a:endParaRPr lang="en-AU">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34857370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6" name="Footer Placeholder 5"/>
          <p:cNvSpPr>
            <a:spLocks noGrp="1"/>
          </p:cNvSpPr>
          <p:nvPr>
            <p:ph type="ftr" sz="quarter" idx="11"/>
          </p:nvPr>
        </p:nvSpPr>
        <p:spPr/>
        <p:txBody>
          <a:bodyPr/>
          <a:lstStyle/>
          <a:p>
            <a:endParaRPr lang="en-AU">
              <a:solidFill>
                <a:srgbClr val="575F6D"/>
              </a:solidFill>
            </a:endParaRPr>
          </a:p>
        </p:txBody>
      </p:sp>
      <p:sp>
        <p:nvSpPr>
          <p:cNvPr id="7" name="Slide Number Placeholder 6"/>
          <p:cNvSpPr>
            <a:spLocks noGrp="1"/>
          </p:cNvSpPr>
          <p:nvPr>
            <p:ph type="sldNum" sz="quarter" idx="12"/>
          </p:nvPr>
        </p:nvSpPr>
        <p:spPr/>
        <p:txBody>
          <a:bodyPr/>
          <a:lstStyle/>
          <a:p>
            <a:fld id="{163AA3BF-4C27-4277-9144-005FB26B57D6}" type="slidenum">
              <a:rPr lang="en-AU" smtClean="0"/>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8880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8" name="Footer Placeholder 7"/>
          <p:cNvSpPr>
            <a:spLocks noGrp="1"/>
          </p:cNvSpPr>
          <p:nvPr>
            <p:ph type="ftr" sz="quarter" idx="11"/>
          </p:nvPr>
        </p:nvSpPr>
        <p:spPr/>
        <p:txBody>
          <a:bodyPr/>
          <a:lstStyle/>
          <a:p>
            <a:endParaRPr lang="en-AU">
              <a:solidFill>
                <a:srgbClr val="575F6D"/>
              </a:solidFill>
            </a:endParaRPr>
          </a:p>
        </p:txBody>
      </p:sp>
      <p:sp>
        <p:nvSpPr>
          <p:cNvPr id="9" name="Slide Number Placeholder 8"/>
          <p:cNvSpPr>
            <a:spLocks noGrp="1"/>
          </p:cNvSpPr>
          <p:nvPr>
            <p:ph type="sldNum" sz="quarter" idx="12"/>
          </p:nvPr>
        </p:nvSpPr>
        <p:spPr/>
        <p:txBody>
          <a:bodyPr/>
          <a:lstStyle/>
          <a:p>
            <a:fld id="{163AA3BF-4C27-4277-9144-005FB26B57D6}" type="slidenum">
              <a:rPr lang="en-AU" smtClean="0"/>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59481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FE35B9D-AEA5-49F8-96FC-6FE382558BF8}" type="datetimeFigureOut">
              <a:rPr lang="en-AU" smtClean="0">
                <a:solidFill>
                  <a:srgbClr val="575F6D"/>
                </a:solidFill>
              </a:rPr>
              <a:pPr/>
              <a:t>5/02/2016</a:t>
            </a:fld>
            <a:endParaRPr lang="en-AU">
              <a:solidFill>
                <a:srgbClr val="575F6D"/>
              </a:solidFill>
            </a:endParaRPr>
          </a:p>
        </p:txBody>
      </p:sp>
      <p:sp>
        <p:nvSpPr>
          <p:cNvPr id="7" name="Slide Number Placeholder 6"/>
          <p:cNvSpPr>
            <a:spLocks noGrp="1"/>
          </p:cNvSpPr>
          <p:nvPr>
            <p:ph type="sldNum" sz="quarter" idx="11"/>
          </p:nvPr>
        </p:nvSpPr>
        <p:spPr/>
        <p:txBody>
          <a:bodyPr rtlCol="0"/>
          <a:lstStyle/>
          <a:p>
            <a:fld id="{163AA3BF-4C27-4277-9144-005FB26B57D6}"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solidFill>
                <a:srgbClr val="575F6D"/>
              </a:solidFill>
            </a:endParaRPr>
          </a:p>
        </p:txBody>
      </p:sp>
    </p:spTree>
    <p:extLst>
      <p:ext uri="{BB962C8B-B14F-4D97-AF65-F5344CB8AC3E}">
        <p14:creationId xmlns:p14="http://schemas.microsoft.com/office/powerpoint/2010/main" val="391235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3" name="Footer Placeholder 2"/>
          <p:cNvSpPr>
            <a:spLocks noGrp="1"/>
          </p:cNvSpPr>
          <p:nvPr>
            <p:ph type="ftr" sz="quarter" idx="11"/>
          </p:nvPr>
        </p:nvSpPr>
        <p:spPr/>
        <p:txBody>
          <a:bodyPr/>
          <a:lstStyle/>
          <a:p>
            <a:endParaRPr lang="en-AU">
              <a:solidFill>
                <a:srgbClr val="575F6D"/>
              </a:solidFill>
            </a:endParaRPr>
          </a:p>
        </p:txBody>
      </p:sp>
      <p:sp>
        <p:nvSpPr>
          <p:cNvPr id="4" name="Slide Number Placeholder 3"/>
          <p:cNvSpPr>
            <a:spLocks noGrp="1"/>
          </p:cNvSpPr>
          <p:nvPr>
            <p:ph type="sldNum" sz="quarter" idx="12"/>
          </p:nvPr>
        </p:nvSpPr>
        <p:spPr/>
        <p:txBody>
          <a:bodyPr/>
          <a:lstStyle/>
          <a:p>
            <a:fld id="{163AA3BF-4C27-4277-9144-005FB26B57D6}" type="slidenum">
              <a:rPr lang="en-AU" smtClean="0"/>
              <a:pPr/>
              <a:t>‹#›</a:t>
            </a:fld>
            <a:endParaRPr lang="en-AU"/>
          </a:p>
        </p:txBody>
      </p:sp>
    </p:spTree>
    <p:extLst>
      <p:ext uri="{BB962C8B-B14F-4D97-AF65-F5344CB8AC3E}">
        <p14:creationId xmlns:p14="http://schemas.microsoft.com/office/powerpoint/2010/main" val="248817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FE35B9D-AEA5-49F8-96FC-6FE382558BF8}" type="datetimeFigureOut">
              <a:rPr lang="en-AU" smtClean="0">
                <a:solidFill>
                  <a:srgbClr val="575F6D"/>
                </a:solidFill>
              </a:rPr>
              <a:pPr/>
              <a:t>5/02/2016</a:t>
            </a:fld>
            <a:endParaRPr lang="en-AU">
              <a:solidFill>
                <a:srgbClr val="575F6D"/>
              </a:solidFill>
            </a:endParaRPr>
          </a:p>
        </p:txBody>
      </p:sp>
      <p:sp>
        <p:nvSpPr>
          <p:cNvPr id="22" name="Slide Number Placeholder 21"/>
          <p:cNvSpPr>
            <a:spLocks noGrp="1"/>
          </p:cNvSpPr>
          <p:nvPr>
            <p:ph type="sldNum" sz="quarter" idx="15"/>
          </p:nvPr>
        </p:nvSpPr>
        <p:spPr/>
        <p:txBody>
          <a:bodyPr rtlCol="0"/>
          <a:lstStyle/>
          <a:p>
            <a:fld id="{163AA3BF-4C27-4277-9144-005FB26B57D6}"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solidFill>
                <a:srgbClr val="575F6D"/>
              </a:solidFill>
            </a:endParaRPr>
          </a:p>
        </p:txBody>
      </p:sp>
    </p:spTree>
    <p:extLst>
      <p:ext uri="{BB962C8B-B14F-4D97-AF65-F5344CB8AC3E}">
        <p14:creationId xmlns:p14="http://schemas.microsoft.com/office/powerpoint/2010/main" val="112014107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9FE35B9D-AEA5-49F8-96FC-6FE382558BF8}" type="datetimeFigureOut">
              <a:rPr lang="en-AU" smtClean="0">
                <a:solidFill>
                  <a:srgbClr val="575F6D"/>
                </a:solidFill>
              </a:rPr>
              <a:pPr/>
              <a:t>5/02/2016</a:t>
            </a:fld>
            <a:endParaRPr lang="en-AU">
              <a:solidFill>
                <a:srgbClr val="575F6D"/>
              </a:solidFill>
            </a:endParaRPr>
          </a:p>
        </p:txBody>
      </p:sp>
      <p:sp>
        <p:nvSpPr>
          <p:cNvPr id="18" name="Slide Number Placeholder 17"/>
          <p:cNvSpPr>
            <a:spLocks noGrp="1"/>
          </p:cNvSpPr>
          <p:nvPr>
            <p:ph type="sldNum" sz="quarter" idx="11"/>
          </p:nvPr>
        </p:nvSpPr>
        <p:spPr/>
        <p:txBody>
          <a:bodyPr rtlCol="0"/>
          <a:lstStyle/>
          <a:p>
            <a:fld id="{163AA3BF-4C27-4277-9144-005FB26B57D6}"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solidFill>
                <a:srgbClr val="575F6D"/>
              </a:solidFill>
            </a:endParaRPr>
          </a:p>
        </p:txBody>
      </p:sp>
    </p:spTree>
    <p:extLst>
      <p:ext uri="{BB962C8B-B14F-4D97-AF65-F5344CB8AC3E}">
        <p14:creationId xmlns:p14="http://schemas.microsoft.com/office/powerpoint/2010/main" val="116023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E35B9D-AEA5-49F8-96FC-6FE382558BF8}" type="datetimeFigureOut">
              <a:rPr lang="en-AU" smtClean="0">
                <a:solidFill>
                  <a:srgbClr val="575F6D"/>
                </a:solidFill>
              </a:rPr>
              <a:pPr/>
              <a:t>5/02/2016</a:t>
            </a:fld>
            <a:endParaRPr lang="en-AU">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3AA3BF-4C27-4277-9144-005FB26B57D6}" type="slidenum">
              <a:rPr lang="en-AU" smtClean="0"/>
              <a:pPr/>
              <a:t>‹#›</a:t>
            </a:fld>
            <a:endParaRPr lang="en-AU"/>
          </a:p>
        </p:txBody>
      </p:sp>
    </p:spTree>
    <p:extLst>
      <p:ext uri="{BB962C8B-B14F-4D97-AF65-F5344CB8AC3E}">
        <p14:creationId xmlns:p14="http://schemas.microsoft.com/office/powerpoint/2010/main" val="1173873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dirty="0" smtClean="0"/>
              <a:t>Writing Fluently </a:t>
            </a:r>
            <a:endParaRPr lang="en-AU" sz="3600" dirty="0"/>
          </a:p>
        </p:txBody>
      </p:sp>
      <p:sp>
        <p:nvSpPr>
          <p:cNvPr id="3" name="Subtitle 2"/>
          <p:cNvSpPr>
            <a:spLocks noGrp="1"/>
          </p:cNvSpPr>
          <p:nvPr>
            <p:ph type="subTitle" idx="1"/>
          </p:nvPr>
        </p:nvSpPr>
        <p:spPr/>
        <p:txBody>
          <a:bodyPr/>
          <a:lstStyle/>
          <a:p>
            <a:endParaRPr lang="en-AU" dirty="0" smtClean="0"/>
          </a:p>
          <a:p>
            <a:r>
              <a:rPr lang="en-AU" sz="2400" dirty="0" smtClean="0"/>
              <a:t>Seamlessly integrating selected quotes into sentences </a:t>
            </a:r>
            <a:endParaRPr lang="en-AU"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620688"/>
            <a:ext cx="3240360" cy="32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030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Which one of the following would be the best example to use in an analytical essay?</a:t>
            </a:r>
            <a:endParaRPr lang="en-AU" b="1" dirty="0"/>
          </a:p>
        </p:txBody>
      </p:sp>
      <p:sp>
        <p:nvSpPr>
          <p:cNvPr id="3" name="Content Placeholder 2"/>
          <p:cNvSpPr>
            <a:spLocks noGrp="1"/>
          </p:cNvSpPr>
          <p:nvPr>
            <p:ph sz="quarter" idx="1"/>
          </p:nvPr>
        </p:nvSpPr>
        <p:spPr>
          <a:xfrm>
            <a:off x="457200" y="1600200"/>
            <a:ext cx="7467600" cy="5141168"/>
          </a:xfrm>
        </p:spPr>
        <p:txBody>
          <a:bodyPr>
            <a:normAutofit fontScale="77500" lnSpcReduction="20000"/>
          </a:bodyPr>
          <a:lstStyle/>
          <a:p>
            <a:r>
              <a:rPr lang="en-AU" b="1" dirty="0" smtClean="0">
                <a:solidFill>
                  <a:schemeClr val="accent1">
                    <a:lumMod val="75000"/>
                  </a:schemeClr>
                </a:solidFill>
              </a:rPr>
              <a:t>EXAMPLE 1: </a:t>
            </a:r>
            <a:r>
              <a:rPr lang="en-AU" dirty="0" smtClean="0"/>
              <a:t>Jane Austen establishes a comic tone at the start of her novel when she expresses that it is true that all wealthy men are in search of a wife. She suggests that this does not apply to everyone –only those who want an advantageous marriage.</a:t>
            </a:r>
            <a:endParaRPr lang="en-AU" b="1" dirty="0">
              <a:solidFill>
                <a:schemeClr val="accent1">
                  <a:lumMod val="75000"/>
                </a:schemeClr>
              </a:solidFill>
            </a:endParaRPr>
          </a:p>
          <a:p>
            <a:pPr marL="0" indent="0">
              <a:buNone/>
            </a:pPr>
            <a:endParaRPr lang="en-AU" dirty="0" smtClean="0"/>
          </a:p>
          <a:p>
            <a:r>
              <a:rPr lang="en-AU" b="1" dirty="0" smtClean="0">
                <a:solidFill>
                  <a:schemeClr val="accent1">
                    <a:lumMod val="75000"/>
                  </a:schemeClr>
                </a:solidFill>
              </a:rPr>
              <a:t>EXAMPLE 2: </a:t>
            </a:r>
            <a:r>
              <a:rPr lang="en-AU" dirty="0" smtClean="0"/>
              <a:t>Austen establishes a comic tone in the opening sentence of her novel. “It is a truth universally acknowledged, that a single man in possession of good fortune, must be in want of a good wife.” This is not a ‘truth’, but rather, a hope expressed by those seeking to make an advantageous marriage.</a:t>
            </a:r>
          </a:p>
          <a:p>
            <a:pPr marL="0" indent="0">
              <a:buNone/>
            </a:pPr>
            <a:endParaRPr lang="en-AU" dirty="0"/>
          </a:p>
          <a:p>
            <a:r>
              <a:rPr lang="en-AU" b="1" dirty="0" smtClean="0">
                <a:solidFill>
                  <a:schemeClr val="accent1">
                    <a:lumMod val="75000"/>
                  </a:schemeClr>
                </a:solidFill>
              </a:rPr>
              <a:t>EXAMPLE 3: </a:t>
            </a:r>
            <a:r>
              <a:rPr lang="en-AU" dirty="0" smtClean="0"/>
              <a:t>Austen establishes a comic tone in the opening sentence of </a:t>
            </a:r>
            <a:r>
              <a:rPr lang="en-AU" i="1" dirty="0" smtClean="0"/>
              <a:t>Pride and Prejudice</a:t>
            </a:r>
            <a:r>
              <a:rPr lang="en-AU" dirty="0" smtClean="0"/>
              <a:t>, with her assertion that a wealthy “single man…must be in want of a wife”. The comedy is heightened by Austen’s use of irony, since this assertion is neither “truth” nor “universally acknowledged”; rather, it is a hope expressed by those seeking to make an advantageous marriage.</a:t>
            </a:r>
            <a:endParaRPr lang="en-AU" dirty="0"/>
          </a:p>
        </p:txBody>
      </p:sp>
    </p:spTree>
    <p:extLst>
      <p:ext uri="{BB962C8B-B14F-4D97-AF65-F5344CB8AC3E}">
        <p14:creationId xmlns:p14="http://schemas.microsoft.com/office/powerpoint/2010/main" val="240026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Which one of the following would be the best example to use in an analytical essay?</a:t>
            </a:r>
            <a:endParaRPr lang="en-AU" b="1" dirty="0"/>
          </a:p>
        </p:txBody>
      </p:sp>
      <p:sp>
        <p:nvSpPr>
          <p:cNvPr id="3" name="Content Placeholder 2"/>
          <p:cNvSpPr>
            <a:spLocks noGrp="1"/>
          </p:cNvSpPr>
          <p:nvPr>
            <p:ph sz="quarter" idx="1"/>
          </p:nvPr>
        </p:nvSpPr>
        <p:spPr>
          <a:xfrm>
            <a:off x="457200" y="1600200"/>
            <a:ext cx="7467600" cy="5141168"/>
          </a:xfrm>
        </p:spPr>
        <p:txBody>
          <a:bodyPr>
            <a:normAutofit fontScale="77500" lnSpcReduction="20000"/>
          </a:bodyPr>
          <a:lstStyle/>
          <a:p>
            <a:r>
              <a:rPr lang="en-AU" b="1" dirty="0" smtClean="0">
                <a:solidFill>
                  <a:schemeClr val="accent1">
                    <a:lumMod val="75000"/>
                  </a:schemeClr>
                </a:solidFill>
              </a:rPr>
              <a:t>EXAMPLE 1: </a:t>
            </a:r>
            <a:r>
              <a:rPr lang="en-AU" dirty="0" smtClean="0"/>
              <a:t>Jane Austen establishes a comic tone at the start of her novel when she expresses that it is true that all wealthy men are in search of a wife. She suggests that this does not apply to everyone –only those who want an advantageous marriage.</a:t>
            </a:r>
            <a:endParaRPr lang="en-AU" b="1" dirty="0">
              <a:solidFill>
                <a:schemeClr val="accent1">
                  <a:lumMod val="75000"/>
                </a:schemeClr>
              </a:solidFill>
            </a:endParaRPr>
          </a:p>
          <a:p>
            <a:pPr marL="0" indent="0">
              <a:buNone/>
            </a:pPr>
            <a:endParaRPr lang="en-AU" dirty="0" smtClean="0"/>
          </a:p>
          <a:p>
            <a:r>
              <a:rPr lang="en-AU" b="1" dirty="0" smtClean="0">
                <a:solidFill>
                  <a:schemeClr val="accent1">
                    <a:lumMod val="75000"/>
                  </a:schemeClr>
                </a:solidFill>
              </a:rPr>
              <a:t>EXAMPLE 2: </a:t>
            </a:r>
            <a:r>
              <a:rPr lang="en-AU" dirty="0" smtClean="0"/>
              <a:t>Austen establishes a comic tone in the opening sentence of her novel. </a:t>
            </a:r>
            <a:r>
              <a:rPr lang="en-AU" dirty="0" smtClean="0">
                <a:solidFill>
                  <a:srgbClr val="0070C0"/>
                </a:solidFill>
              </a:rPr>
              <a:t>“It is a truth universally acknowledged, that a single man in possession of good fortune, must be in want of a good wife.” </a:t>
            </a:r>
            <a:r>
              <a:rPr lang="en-AU" dirty="0" smtClean="0"/>
              <a:t>This is not a ‘truth’, but rather, a hope expressed by those seeking to make an advantageous marriage.</a:t>
            </a:r>
          </a:p>
          <a:p>
            <a:pPr marL="0" indent="0">
              <a:buNone/>
            </a:pPr>
            <a:endParaRPr lang="en-AU" dirty="0"/>
          </a:p>
          <a:p>
            <a:r>
              <a:rPr lang="en-AU" b="1" dirty="0" smtClean="0">
                <a:solidFill>
                  <a:schemeClr val="accent1">
                    <a:lumMod val="75000"/>
                  </a:schemeClr>
                </a:solidFill>
              </a:rPr>
              <a:t>EXAMPLE 3: </a:t>
            </a:r>
            <a:r>
              <a:rPr lang="en-AU" dirty="0" smtClean="0"/>
              <a:t>Austen establishes a comic tone in the opening sentence of </a:t>
            </a:r>
            <a:r>
              <a:rPr lang="en-AU" i="1" dirty="0" smtClean="0"/>
              <a:t>Pride and Prejudice</a:t>
            </a:r>
            <a:r>
              <a:rPr lang="en-AU" dirty="0" smtClean="0"/>
              <a:t>, </a:t>
            </a:r>
            <a:r>
              <a:rPr lang="en-AU" dirty="0" smtClean="0">
                <a:solidFill>
                  <a:srgbClr val="FF0000"/>
                </a:solidFill>
              </a:rPr>
              <a:t>with her assertion that a wealthy</a:t>
            </a:r>
            <a:r>
              <a:rPr lang="en-AU" dirty="0" smtClean="0"/>
              <a:t> </a:t>
            </a:r>
            <a:r>
              <a:rPr lang="en-AU" dirty="0" smtClean="0">
                <a:solidFill>
                  <a:srgbClr val="0070C0"/>
                </a:solidFill>
              </a:rPr>
              <a:t>“single man…must be in want of a wife”. </a:t>
            </a:r>
            <a:r>
              <a:rPr lang="en-AU" dirty="0" smtClean="0"/>
              <a:t>The comedy is </a:t>
            </a:r>
            <a:r>
              <a:rPr lang="en-AU" dirty="0" smtClean="0">
                <a:solidFill>
                  <a:srgbClr val="FF0000"/>
                </a:solidFill>
              </a:rPr>
              <a:t>heightened by </a:t>
            </a:r>
            <a:r>
              <a:rPr lang="en-AU" dirty="0" smtClean="0"/>
              <a:t>Austen’s use of irony, </a:t>
            </a:r>
            <a:r>
              <a:rPr lang="en-AU" dirty="0" smtClean="0">
                <a:solidFill>
                  <a:srgbClr val="FF0000"/>
                </a:solidFill>
              </a:rPr>
              <a:t>since</a:t>
            </a:r>
            <a:r>
              <a:rPr lang="en-AU" dirty="0" smtClean="0"/>
              <a:t> this assertion is </a:t>
            </a:r>
            <a:r>
              <a:rPr lang="en-AU" dirty="0" smtClean="0">
                <a:solidFill>
                  <a:srgbClr val="FF0000"/>
                </a:solidFill>
              </a:rPr>
              <a:t>neither</a:t>
            </a:r>
            <a:r>
              <a:rPr lang="en-AU" dirty="0" smtClean="0"/>
              <a:t> </a:t>
            </a:r>
            <a:r>
              <a:rPr lang="en-AU" dirty="0" smtClean="0">
                <a:solidFill>
                  <a:srgbClr val="0070C0"/>
                </a:solidFill>
              </a:rPr>
              <a:t>“truth” </a:t>
            </a:r>
            <a:r>
              <a:rPr lang="en-AU" dirty="0" smtClean="0">
                <a:solidFill>
                  <a:srgbClr val="FF0000"/>
                </a:solidFill>
              </a:rPr>
              <a:t>nor</a:t>
            </a:r>
            <a:r>
              <a:rPr lang="en-AU" dirty="0" smtClean="0"/>
              <a:t> </a:t>
            </a:r>
            <a:r>
              <a:rPr lang="en-AU" dirty="0" smtClean="0">
                <a:solidFill>
                  <a:srgbClr val="0070C0"/>
                </a:solidFill>
              </a:rPr>
              <a:t>“universally acknowledged”</a:t>
            </a:r>
            <a:r>
              <a:rPr lang="en-AU" dirty="0" smtClean="0"/>
              <a:t>; </a:t>
            </a:r>
            <a:r>
              <a:rPr lang="en-AU" dirty="0" smtClean="0">
                <a:solidFill>
                  <a:srgbClr val="FF0000"/>
                </a:solidFill>
              </a:rPr>
              <a:t>rather,</a:t>
            </a:r>
            <a:r>
              <a:rPr lang="en-AU" dirty="0" smtClean="0"/>
              <a:t> it is a hope expressed by those seeking to make an advantageous marriage.</a:t>
            </a:r>
            <a:endParaRPr lang="en-AU" dirty="0"/>
          </a:p>
        </p:txBody>
      </p:sp>
    </p:spTree>
    <p:extLst>
      <p:ext uri="{BB962C8B-B14F-4D97-AF65-F5344CB8AC3E}">
        <p14:creationId xmlns:p14="http://schemas.microsoft.com/office/powerpoint/2010/main" val="271294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Why integrate quotations into analytical sentences?</a:t>
            </a:r>
            <a:endParaRPr lang="en-AU" b="1" dirty="0"/>
          </a:p>
        </p:txBody>
      </p:sp>
      <p:sp>
        <p:nvSpPr>
          <p:cNvPr id="3" name="Content Placeholder 2"/>
          <p:cNvSpPr>
            <a:spLocks noGrp="1"/>
          </p:cNvSpPr>
          <p:nvPr>
            <p:ph sz="quarter" idx="1"/>
          </p:nvPr>
        </p:nvSpPr>
        <p:spPr/>
        <p:txBody>
          <a:bodyPr/>
          <a:lstStyle/>
          <a:p>
            <a:r>
              <a:rPr lang="en-AU" dirty="0" smtClean="0"/>
              <a:t>A good way of showing your close knowledge of a text is to incorporate short quotes into your discussion</a:t>
            </a:r>
          </a:p>
          <a:p>
            <a:endParaRPr lang="en-AU" dirty="0"/>
          </a:p>
          <a:p>
            <a:r>
              <a:rPr lang="en-AU" dirty="0" smtClean="0"/>
              <a:t>Quotations should be brief and smoothly integrated into your discussion to make your writing ‘flow’ and to make it clear how the quotation supports your analytical statements</a:t>
            </a:r>
          </a:p>
          <a:p>
            <a:endParaRPr lang="en-AU" dirty="0"/>
          </a:p>
          <a:p>
            <a:r>
              <a:rPr lang="en-AU" dirty="0" smtClean="0"/>
              <a:t>Avoid using a quotation as a stand-alone sentence – this can make your writing seem mechanical and unclear</a:t>
            </a:r>
            <a:endParaRPr lang="en-AU" dirty="0"/>
          </a:p>
        </p:txBody>
      </p:sp>
    </p:spTree>
    <p:extLst>
      <p:ext uri="{BB962C8B-B14F-4D97-AF65-F5344CB8AC3E}">
        <p14:creationId xmlns:p14="http://schemas.microsoft.com/office/powerpoint/2010/main" val="47754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So, how do I do it?</a:t>
            </a:r>
            <a:endParaRPr lang="en-AU" b="1" dirty="0"/>
          </a:p>
        </p:txBody>
      </p:sp>
      <p:sp>
        <p:nvSpPr>
          <p:cNvPr id="3" name="Content Placeholder 2"/>
          <p:cNvSpPr>
            <a:spLocks noGrp="1"/>
          </p:cNvSpPr>
          <p:nvPr>
            <p:ph sz="quarter" idx="1"/>
          </p:nvPr>
        </p:nvSpPr>
        <p:spPr/>
        <p:txBody>
          <a:bodyPr>
            <a:normAutofit/>
          </a:bodyPr>
          <a:lstStyle/>
          <a:p>
            <a:r>
              <a:rPr lang="en-AU" dirty="0" smtClean="0"/>
              <a:t>Start your sentence with an </a:t>
            </a:r>
            <a:r>
              <a:rPr lang="en-AU" dirty="0" smtClean="0">
                <a:solidFill>
                  <a:srgbClr val="FF0000"/>
                </a:solidFill>
              </a:rPr>
              <a:t>author/reader phrase </a:t>
            </a:r>
            <a:r>
              <a:rPr lang="en-AU" dirty="0" smtClean="0"/>
              <a:t>or a </a:t>
            </a:r>
            <a:r>
              <a:rPr lang="en-AU" dirty="0" smtClean="0">
                <a:solidFill>
                  <a:srgbClr val="00B050"/>
                </a:solidFill>
              </a:rPr>
              <a:t>character phrase </a:t>
            </a:r>
          </a:p>
          <a:p>
            <a:pPr marL="0" indent="0">
              <a:buNone/>
            </a:pPr>
            <a:endParaRPr lang="en-AU" dirty="0"/>
          </a:p>
          <a:p>
            <a:pPr marL="0" indent="0">
              <a:buNone/>
            </a:pPr>
            <a:r>
              <a:rPr lang="en-AU" dirty="0" err="1" smtClean="0"/>
              <a:t>Eg</a:t>
            </a:r>
            <a:r>
              <a:rPr lang="en-AU" dirty="0" smtClean="0"/>
              <a:t>: “</a:t>
            </a:r>
            <a:r>
              <a:rPr lang="en-AU" dirty="0">
                <a:solidFill>
                  <a:srgbClr val="FF0000"/>
                </a:solidFill>
              </a:rPr>
              <a:t>Fienberg describes </a:t>
            </a:r>
            <a:r>
              <a:rPr lang="en-AU" dirty="0" err="1">
                <a:solidFill>
                  <a:srgbClr val="FF0000"/>
                </a:solidFill>
              </a:rPr>
              <a:t>Callisto’s</a:t>
            </a:r>
            <a:r>
              <a:rPr lang="en-AU" dirty="0">
                <a:solidFill>
                  <a:srgbClr val="FF0000"/>
                </a:solidFill>
              </a:rPr>
              <a:t> visit to the doctor </a:t>
            </a:r>
            <a:r>
              <a:rPr lang="en-AU" dirty="0" smtClean="0">
                <a:solidFill>
                  <a:srgbClr val="FF0000"/>
                </a:solidFill>
              </a:rPr>
              <a:t>as…”</a:t>
            </a:r>
            <a:endParaRPr lang="en-AU" dirty="0">
              <a:solidFill>
                <a:srgbClr val="FF0000"/>
              </a:solidFill>
            </a:endParaRPr>
          </a:p>
          <a:p>
            <a:endParaRPr lang="en-AU" dirty="0"/>
          </a:p>
          <a:p>
            <a:pPr marL="0" indent="0">
              <a:buNone/>
            </a:pPr>
            <a:r>
              <a:rPr lang="en-AU" dirty="0" smtClean="0"/>
              <a:t>OR</a:t>
            </a:r>
          </a:p>
          <a:p>
            <a:pPr marL="0" indent="0">
              <a:buNone/>
            </a:pPr>
            <a:endParaRPr lang="en-AU" dirty="0">
              <a:solidFill>
                <a:schemeClr val="accent2">
                  <a:lumMod val="75000"/>
                </a:schemeClr>
              </a:solidFill>
            </a:endParaRPr>
          </a:p>
          <a:p>
            <a:pPr marL="0" indent="0">
              <a:buNone/>
            </a:pPr>
            <a:r>
              <a:rPr lang="en-AU" dirty="0" smtClean="0">
                <a:solidFill>
                  <a:schemeClr val="accent2">
                    <a:lumMod val="75000"/>
                  </a:schemeClr>
                </a:solidFill>
              </a:rPr>
              <a:t>“</a:t>
            </a:r>
            <a:r>
              <a:rPr lang="en-AU" dirty="0" smtClean="0">
                <a:solidFill>
                  <a:srgbClr val="00B050"/>
                </a:solidFill>
              </a:rPr>
              <a:t>For </a:t>
            </a:r>
            <a:r>
              <a:rPr lang="en-AU" dirty="0">
                <a:solidFill>
                  <a:srgbClr val="00B050"/>
                </a:solidFill>
              </a:rPr>
              <a:t>Nick, who remarks that </a:t>
            </a:r>
            <a:r>
              <a:rPr lang="en-AU" dirty="0" smtClean="0">
                <a:solidFill>
                  <a:srgbClr val="00B050"/>
                </a:solidFill>
              </a:rPr>
              <a:t>…”</a:t>
            </a:r>
            <a:endParaRPr lang="en-AU" dirty="0" smtClean="0"/>
          </a:p>
          <a:p>
            <a:endParaRPr lang="en-AU" dirty="0"/>
          </a:p>
        </p:txBody>
      </p:sp>
    </p:spTree>
    <p:extLst>
      <p:ext uri="{BB962C8B-B14F-4D97-AF65-F5344CB8AC3E}">
        <p14:creationId xmlns:p14="http://schemas.microsoft.com/office/powerpoint/2010/main" val="3908248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5 words or less: carefully select your quotation </a:t>
            </a:r>
            <a:endParaRPr lang="en-AU" b="1" dirty="0"/>
          </a:p>
        </p:txBody>
      </p:sp>
      <p:sp>
        <p:nvSpPr>
          <p:cNvPr id="3" name="Content Placeholder 2"/>
          <p:cNvSpPr>
            <a:spLocks noGrp="1"/>
          </p:cNvSpPr>
          <p:nvPr>
            <p:ph sz="quarter" idx="1"/>
          </p:nvPr>
        </p:nvSpPr>
        <p:spPr/>
        <p:txBody>
          <a:bodyPr>
            <a:normAutofit fontScale="92500" lnSpcReduction="10000"/>
          </a:bodyPr>
          <a:lstStyle/>
          <a:p>
            <a:r>
              <a:rPr lang="en-AU" dirty="0"/>
              <a:t>Now carefully </a:t>
            </a:r>
            <a:r>
              <a:rPr lang="en-AU" dirty="0">
                <a:solidFill>
                  <a:schemeClr val="accent2">
                    <a:lumMod val="75000"/>
                  </a:schemeClr>
                </a:solidFill>
              </a:rPr>
              <a:t>select the short parts of the quote </a:t>
            </a:r>
            <a:r>
              <a:rPr lang="en-AU" dirty="0"/>
              <a:t>you would like to use to fit into the sentence that best illustrate the point you are trying to make. Try to make this no more than 5 words. </a:t>
            </a:r>
          </a:p>
          <a:p>
            <a:pPr marL="0" indent="0">
              <a:buNone/>
            </a:pPr>
            <a:endParaRPr lang="en-AU" dirty="0"/>
          </a:p>
          <a:p>
            <a:pPr marL="0" indent="0">
              <a:buNone/>
            </a:pPr>
            <a:r>
              <a:rPr lang="en-AU" dirty="0" err="1"/>
              <a:t>Eg</a:t>
            </a:r>
            <a:r>
              <a:rPr lang="en-AU" dirty="0"/>
              <a:t>:  </a:t>
            </a:r>
            <a:r>
              <a:rPr lang="en-AU" dirty="0">
                <a:solidFill>
                  <a:schemeClr val="accent2">
                    <a:lumMod val="75000"/>
                  </a:schemeClr>
                </a:solidFill>
              </a:rPr>
              <a:t>“disaster”, “howls”, “tears”,</a:t>
            </a:r>
            <a:r>
              <a:rPr lang="en-AU" dirty="0"/>
              <a:t> </a:t>
            </a:r>
            <a:r>
              <a:rPr lang="en-AU" dirty="0">
                <a:solidFill>
                  <a:schemeClr val="accent2">
                    <a:lumMod val="75000"/>
                  </a:schemeClr>
                </a:solidFill>
              </a:rPr>
              <a:t>“crashing meteor’s…crater”</a:t>
            </a:r>
          </a:p>
          <a:p>
            <a:endParaRPr lang="en-AU" dirty="0" smtClean="0"/>
          </a:p>
          <a:p>
            <a:pPr marL="0" indent="0">
              <a:buNone/>
            </a:pPr>
            <a:r>
              <a:rPr lang="en-AU" dirty="0" smtClean="0">
                <a:solidFill>
                  <a:schemeClr val="accent2">
                    <a:lumMod val="75000"/>
                  </a:schemeClr>
                </a:solidFill>
              </a:rPr>
              <a:t>“turned out all right”</a:t>
            </a:r>
          </a:p>
          <a:p>
            <a:pPr marL="0" indent="0">
              <a:buNone/>
            </a:pPr>
            <a:endParaRPr lang="en-AU" dirty="0"/>
          </a:p>
          <a:p>
            <a:pPr marL="0" indent="0">
              <a:buNone/>
            </a:pPr>
            <a:r>
              <a:rPr lang="en-AU" dirty="0" smtClean="0"/>
              <a:t>It is okay at this point if there are words in between the quotations you have selected or if you need to add words so your sentence makes sense. You can do this later.</a:t>
            </a:r>
            <a:endParaRPr lang="en-AU" dirty="0"/>
          </a:p>
        </p:txBody>
      </p:sp>
    </p:spTree>
    <p:extLst>
      <p:ext uri="{BB962C8B-B14F-4D97-AF65-F5344CB8AC3E}">
        <p14:creationId xmlns:p14="http://schemas.microsoft.com/office/powerpoint/2010/main" val="2261177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Fit the words into your sentence</a:t>
            </a:r>
            <a:endParaRPr lang="en-AU" b="1" dirty="0"/>
          </a:p>
        </p:txBody>
      </p:sp>
      <p:sp>
        <p:nvSpPr>
          <p:cNvPr id="3" name="Content Placeholder 2"/>
          <p:cNvSpPr>
            <a:spLocks noGrp="1"/>
          </p:cNvSpPr>
          <p:nvPr>
            <p:ph sz="quarter" idx="1"/>
          </p:nvPr>
        </p:nvSpPr>
        <p:spPr>
          <a:xfrm>
            <a:off x="395536" y="1628800"/>
            <a:ext cx="7467600" cy="4873752"/>
          </a:xfrm>
        </p:spPr>
        <p:txBody>
          <a:bodyPr>
            <a:normAutofit fontScale="77500" lnSpcReduction="20000"/>
          </a:bodyPr>
          <a:lstStyle/>
          <a:p>
            <a:r>
              <a:rPr lang="en-AU" dirty="0" smtClean="0"/>
              <a:t>Fit the words into your sentence by </a:t>
            </a:r>
            <a:r>
              <a:rPr lang="en-AU" dirty="0" smtClean="0">
                <a:solidFill>
                  <a:srgbClr val="7030A0"/>
                </a:solidFill>
              </a:rPr>
              <a:t>adding extra phrases with conjunctions and prepositions</a:t>
            </a:r>
          </a:p>
          <a:p>
            <a:pPr marL="0" indent="0">
              <a:buNone/>
            </a:pPr>
            <a:endParaRPr lang="en-AU" dirty="0" smtClean="0">
              <a:solidFill>
                <a:srgbClr val="7030A0"/>
              </a:solidFill>
            </a:endParaRPr>
          </a:p>
          <a:p>
            <a:r>
              <a:rPr lang="en-AU" dirty="0" smtClean="0"/>
              <a:t>For words you would like to delete within the quotation, you can use ellipses (</a:t>
            </a:r>
            <a:r>
              <a:rPr lang="en-AU" dirty="0" smtClean="0">
                <a:solidFill>
                  <a:srgbClr val="FF0000"/>
                </a:solidFill>
              </a:rPr>
              <a:t>…</a:t>
            </a:r>
            <a:r>
              <a:rPr lang="en-AU" dirty="0" smtClean="0"/>
              <a:t>) </a:t>
            </a:r>
          </a:p>
          <a:p>
            <a:pPr marL="0" indent="0">
              <a:buNone/>
            </a:pPr>
            <a:endParaRPr lang="en-AU" dirty="0"/>
          </a:p>
          <a:p>
            <a:r>
              <a:rPr lang="en-AU" dirty="0" smtClean="0"/>
              <a:t>For words you need to add to the quotation so your writing flows, you can use square parentheses to indicate clarifying words or phrases (</a:t>
            </a:r>
            <a:r>
              <a:rPr lang="en-AU" dirty="0" smtClean="0">
                <a:solidFill>
                  <a:srgbClr val="FF0000"/>
                </a:solidFill>
              </a:rPr>
              <a:t>[ ]</a:t>
            </a:r>
            <a:r>
              <a:rPr lang="en-AU" dirty="0" smtClean="0"/>
              <a:t>) </a:t>
            </a:r>
          </a:p>
          <a:p>
            <a:pPr marL="0" indent="0">
              <a:buNone/>
            </a:pPr>
            <a:endParaRPr lang="en-AU" dirty="0"/>
          </a:p>
          <a:p>
            <a:pPr marL="0" indent="0">
              <a:buNone/>
            </a:pPr>
            <a:r>
              <a:rPr lang="en-AU" dirty="0" err="1" smtClean="0"/>
              <a:t>Eg</a:t>
            </a:r>
            <a:r>
              <a:rPr lang="en-AU" dirty="0" smtClean="0"/>
              <a:t>: Fienberg </a:t>
            </a:r>
            <a:r>
              <a:rPr lang="en-AU" dirty="0"/>
              <a:t>describes </a:t>
            </a:r>
            <a:r>
              <a:rPr lang="en-AU" dirty="0" err="1"/>
              <a:t>Callisto’s</a:t>
            </a:r>
            <a:r>
              <a:rPr lang="en-AU" dirty="0"/>
              <a:t> visit to the doctor as a “disaster”, </a:t>
            </a:r>
            <a:r>
              <a:rPr lang="en-AU" dirty="0">
                <a:solidFill>
                  <a:srgbClr val="7030A0"/>
                </a:solidFill>
              </a:rPr>
              <a:t>a scene full of </a:t>
            </a:r>
            <a:r>
              <a:rPr lang="en-AU" dirty="0"/>
              <a:t>“howls” and “tears”, </a:t>
            </a:r>
            <a:r>
              <a:rPr lang="en-AU" dirty="0">
                <a:solidFill>
                  <a:srgbClr val="7030A0"/>
                </a:solidFill>
              </a:rPr>
              <a:t>her mouth falling open like a</a:t>
            </a:r>
            <a:r>
              <a:rPr lang="en-AU" dirty="0"/>
              <a:t> “crashing meteor’s</a:t>
            </a:r>
            <a:r>
              <a:rPr lang="en-AU" dirty="0">
                <a:solidFill>
                  <a:srgbClr val="FF0000"/>
                </a:solidFill>
              </a:rPr>
              <a:t>…</a:t>
            </a:r>
            <a:r>
              <a:rPr lang="en-AU" dirty="0"/>
              <a:t>crater”, </a:t>
            </a:r>
            <a:r>
              <a:rPr lang="en-AU" dirty="0">
                <a:solidFill>
                  <a:srgbClr val="7030A0"/>
                </a:solidFill>
              </a:rPr>
              <a:t>creating a sense of destruction and </a:t>
            </a:r>
            <a:r>
              <a:rPr lang="en-AU" dirty="0" smtClean="0">
                <a:solidFill>
                  <a:srgbClr val="7030A0"/>
                </a:solidFill>
              </a:rPr>
              <a:t>finality.</a:t>
            </a:r>
            <a:endParaRPr lang="en-AU" dirty="0">
              <a:solidFill>
                <a:srgbClr val="7030A0"/>
              </a:solidFill>
            </a:endParaRPr>
          </a:p>
          <a:p>
            <a:endParaRPr lang="en-AU" dirty="0" smtClean="0"/>
          </a:p>
          <a:p>
            <a:r>
              <a:rPr lang="en-AU" dirty="0"/>
              <a:t>“For Nick, who remarks that</a:t>
            </a:r>
            <a:r>
              <a:rPr lang="en-AU" dirty="0">
                <a:solidFill>
                  <a:srgbClr val="00B050"/>
                </a:solidFill>
              </a:rPr>
              <a:t> </a:t>
            </a:r>
            <a:r>
              <a:rPr lang="en-AU" dirty="0" smtClean="0"/>
              <a:t>“</a:t>
            </a:r>
            <a:r>
              <a:rPr lang="en-AU" dirty="0" smtClean="0">
                <a:solidFill>
                  <a:srgbClr val="FF0000"/>
                </a:solidFill>
              </a:rPr>
              <a:t>[</a:t>
            </a:r>
            <a:r>
              <a:rPr lang="en-AU" dirty="0" smtClean="0"/>
              <a:t>Gatsby</a:t>
            </a:r>
            <a:r>
              <a:rPr lang="en-AU" dirty="0" smtClean="0">
                <a:solidFill>
                  <a:srgbClr val="FF0000"/>
                </a:solidFill>
              </a:rPr>
              <a:t>]</a:t>
            </a:r>
            <a:r>
              <a:rPr lang="en-AU" dirty="0" smtClean="0"/>
              <a:t> turned </a:t>
            </a:r>
            <a:r>
              <a:rPr lang="en-AU" dirty="0"/>
              <a:t>out all right</a:t>
            </a:r>
            <a:r>
              <a:rPr lang="en-AU" dirty="0" smtClean="0"/>
              <a:t>", </a:t>
            </a:r>
            <a:r>
              <a:rPr lang="en-AU" dirty="0"/>
              <a:t>the hero deserves respect but perhaps does not inspire great admiration</a:t>
            </a:r>
            <a:r>
              <a:rPr lang="en-AU" dirty="0" smtClean="0"/>
              <a:t>.</a:t>
            </a:r>
          </a:p>
          <a:p>
            <a:endParaRPr lang="en-AU" dirty="0">
              <a:solidFill>
                <a:schemeClr val="accent2">
                  <a:lumMod val="75000"/>
                </a:schemeClr>
              </a:solidFill>
            </a:endParaRPr>
          </a:p>
          <a:p>
            <a:endParaRPr lang="en-AU" dirty="0"/>
          </a:p>
          <a:p>
            <a:endParaRPr lang="en-AU" dirty="0"/>
          </a:p>
        </p:txBody>
      </p:sp>
    </p:spTree>
    <p:extLst>
      <p:ext uri="{BB962C8B-B14F-4D97-AF65-F5344CB8AC3E}">
        <p14:creationId xmlns:p14="http://schemas.microsoft.com/office/powerpoint/2010/main" val="3175218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771</Words>
  <Application>Microsoft Office PowerPoint</Application>
  <PresentationFormat>On-screen Show (4:3)</PresentationFormat>
  <Paragraphs>49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Writing Fluently </vt:lpstr>
      <vt:lpstr>Which one of the following would be the best example to use in an analytical essay?</vt:lpstr>
      <vt:lpstr>Which one of the following would be the best example to use in an analytical essay?</vt:lpstr>
      <vt:lpstr>Why integrate quotations into analytical sentences?</vt:lpstr>
      <vt:lpstr>So, how do I do it?</vt:lpstr>
      <vt:lpstr>5 words or less: carefully select your quotation </vt:lpstr>
      <vt:lpstr>Fit the words into your sentence</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Fluently </dc:title>
  <dc:creator>Nicole Marie</dc:creator>
  <cp:lastModifiedBy>Nicole Marie</cp:lastModifiedBy>
  <cp:revision>12</cp:revision>
  <dcterms:created xsi:type="dcterms:W3CDTF">2016-01-13T03:32:58Z</dcterms:created>
  <dcterms:modified xsi:type="dcterms:W3CDTF">2016-02-05T12:07:12Z</dcterms:modified>
</cp:coreProperties>
</file>