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FE35B9D-AEA5-49F8-96FC-6FE382558BF8}" type="datetimeFigureOut">
              <a:rPr lang="en-AU" smtClean="0"/>
              <a:t>13/01/2016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AU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63AA3BF-4C27-4277-9144-005FB26B57D6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5B9D-AEA5-49F8-96FC-6FE382558BF8}" type="datetimeFigureOut">
              <a:rPr lang="en-AU" smtClean="0"/>
              <a:t>13/01/2016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A3BF-4C27-4277-9144-005FB26B57D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5B9D-AEA5-49F8-96FC-6FE382558BF8}" type="datetimeFigureOut">
              <a:rPr lang="en-AU" smtClean="0"/>
              <a:t>13/01/2016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A3BF-4C27-4277-9144-005FB26B57D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E35B9D-AEA5-49F8-96FC-6FE382558BF8}" type="datetimeFigureOut">
              <a:rPr lang="en-AU" smtClean="0"/>
              <a:t>13/01/2016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63AA3BF-4C27-4277-9144-005FB26B57D6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FE35B9D-AEA5-49F8-96FC-6FE382558BF8}" type="datetimeFigureOut">
              <a:rPr lang="en-AU" smtClean="0"/>
              <a:t>13/01/2016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AU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63AA3BF-4C27-4277-9144-005FB26B57D6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5B9D-AEA5-49F8-96FC-6FE382558BF8}" type="datetimeFigureOut">
              <a:rPr lang="en-AU" smtClean="0"/>
              <a:t>13/01/2016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A3BF-4C27-4277-9144-005FB26B57D6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5B9D-AEA5-49F8-96FC-6FE382558BF8}" type="datetimeFigureOut">
              <a:rPr lang="en-AU" smtClean="0"/>
              <a:t>13/01/2016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A3BF-4C27-4277-9144-005FB26B57D6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E35B9D-AEA5-49F8-96FC-6FE382558BF8}" type="datetimeFigureOut">
              <a:rPr lang="en-AU" smtClean="0"/>
              <a:t>13/01/2016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3AA3BF-4C27-4277-9144-005FB26B57D6}" type="slidenum">
              <a:rPr lang="en-AU" smtClean="0"/>
              <a:t>‹#›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5B9D-AEA5-49F8-96FC-6FE382558BF8}" type="datetimeFigureOut">
              <a:rPr lang="en-AU" smtClean="0"/>
              <a:t>13/01/2016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A3BF-4C27-4277-9144-005FB26B57D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E35B9D-AEA5-49F8-96FC-6FE382558BF8}" type="datetimeFigureOut">
              <a:rPr lang="en-AU" smtClean="0"/>
              <a:t>13/01/2016</a:t>
            </a:fld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63AA3BF-4C27-4277-9144-005FB26B57D6}" type="slidenum">
              <a:rPr lang="en-AU" smtClean="0"/>
              <a:t>‹#›</a:t>
            </a:fld>
            <a:endParaRPr lang="en-AU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E35B9D-AEA5-49F8-96FC-6FE382558BF8}" type="datetimeFigureOut">
              <a:rPr lang="en-AU" smtClean="0"/>
              <a:t>13/01/2016</a:t>
            </a:fld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3AA3BF-4C27-4277-9144-005FB26B57D6}" type="slidenum">
              <a:rPr lang="en-AU" smtClean="0"/>
              <a:t>‹#›</a:t>
            </a:fld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FE35B9D-AEA5-49F8-96FC-6FE382558BF8}" type="datetimeFigureOut">
              <a:rPr lang="en-AU" smtClean="0"/>
              <a:t>13/01/2016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63AA3BF-4C27-4277-9144-005FB26B57D6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Writing Fluently </a:t>
            </a:r>
            <a:endParaRPr lang="en-AU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sz="2400" dirty="0" smtClean="0"/>
              <a:t>From character statements to author/reader statements</a:t>
            </a:r>
            <a:endParaRPr lang="en-AU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620688"/>
            <a:ext cx="3240360" cy="326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767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Spot the difference: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EXAMPLE A: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 smtClean="0"/>
              <a:t>Gatsby is obsessed with Daisy </a:t>
            </a:r>
          </a:p>
          <a:p>
            <a:r>
              <a:rPr lang="en-AU" dirty="0" smtClean="0"/>
              <a:t>Elizabeth doesn’t like Darcy at the start of the novel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 smtClean="0"/>
              <a:t>EXAMPLE B: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Fitzgerald explores Gatsby’s obsession with Daisy </a:t>
            </a:r>
          </a:p>
          <a:p>
            <a:r>
              <a:rPr lang="en-AU" dirty="0" smtClean="0"/>
              <a:t>The reader is positioned to explore Gatsby’s initial obsession with Daisy </a:t>
            </a:r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4680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Key</a:t>
            </a:r>
            <a:r>
              <a:rPr lang="en-AU" dirty="0" smtClean="0"/>
              <a:t> </a:t>
            </a:r>
            <a:r>
              <a:rPr lang="en-AU" b="1" dirty="0" smtClean="0"/>
              <a:t>differences </a:t>
            </a:r>
            <a:endParaRPr lang="en-AU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70297349"/>
              </p:ext>
            </p:extLst>
          </p:nvPr>
        </p:nvGraphicFramePr>
        <p:xfrm>
          <a:off x="457200" y="1487057"/>
          <a:ext cx="7467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EXAMPLE A – Character</a:t>
                      </a:r>
                      <a:r>
                        <a:rPr lang="en-AU" baseline="0" dirty="0" smtClean="0"/>
                        <a:t> statements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EXAMPLE B –Author/reader statements</a:t>
                      </a:r>
                      <a:r>
                        <a:rPr lang="en-AU" baseline="0" dirty="0" smtClean="0"/>
                        <a:t> </a:t>
                      </a:r>
                      <a:endParaRPr lang="en-AU" dirty="0"/>
                    </a:p>
                  </a:txBody>
                  <a:tcPr/>
                </a:tc>
              </a:tr>
              <a:tr h="252616">
                <a:tc>
                  <a:txBody>
                    <a:bodyPr/>
                    <a:lstStyle/>
                    <a:p>
                      <a:r>
                        <a:rPr lang="en-AU" dirty="0" smtClean="0"/>
                        <a:t>Focus</a:t>
                      </a:r>
                      <a:r>
                        <a:rPr lang="en-AU" baseline="0" dirty="0" smtClean="0"/>
                        <a:t> on the characters’ worlds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Focus</a:t>
                      </a:r>
                      <a:r>
                        <a:rPr lang="en-AU" baseline="0" dirty="0" smtClean="0"/>
                        <a:t> on the author’s construction of meaning or the reader’s interpretations</a:t>
                      </a:r>
                      <a:endParaRPr lang="en-AU" dirty="0"/>
                    </a:p>
                  </a:txBody>
                  <a:tcPr/>
                </a:tc>
              </a:tr>
              <a:tr h="252616">
                <a:tc>
                  <a:txBody>
                    <a:bodyPr/>
                    <a:lstStyle/>
                    <a:p>
                      <a:r>
                        <a:rPr lang="en-AU" dirty="0" smtClean="0"/>
                        <a:t>Simplistic</a:t>
                      </a:r>
                      <a:r>
                        <a:rPr lang="en-AU" baseline="0" dirty="0" smtClean="0"/>
                        <a:t>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Complex</a:t>
                      </a:r>
                      <a:r>
                        <a:rPr lang="en-AU" baseline="0" dirty="0" smtClean="0"/>
                        <a:t> </a:t>
                      </a:r>
                      <a:endParaRPr lang="en-AU" dirty="0"/>
                    </a:p>
                  </a:txBody>
                  <a:tcPr/>
                </a:tc>
              </a:tr>
              <a:tr h="252616">
                <a:tc>
                  <a:txBody>
                    <a:bodyPr/>
                    <a:lstStyle/>
                    <a:p>
                      <a:r>
                        <a:rPr lang="en-AU" dirty="0" smtClean="0"/>
                        <a:t>Treats</a:t>
                      </a:r>
                      <a:r>
                        <a:rPr lang="en-AU" baseline="0" dirty="0" smtClean="0"/>
                        <a:t> the characters like they are real people – one-dimensional view of the text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Treats the characters like they are vehicles through which authors</a:t>
                      </a:r>
                      <a:r>
                        <a:rPr lang="en-AU" baseline="0" dirty="0" smtClean="0"/>
                        <a:t> convey messages and readers interpret meaning </a:t>
                      </a:r>
                      <a:endParaRPr lang="en-AU" dirty="0"/>
                    </a:p>
                  </a:txBody>
                  <a:tcPr/>
                </a:tc>
              </a:tr>
              <a:tr h="252616">
                <a:tc>
                  <a:txBody>
                    <a:bodyPr/>
                    <a:lstStyle/>
                    <a:p>
                      <a:r>
                        <a:rPr lang="en-AU" dirty="0" smtClean="0"/>
                        <a:t>Descriptive/summary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Analytical/evaluative </a:t>
                      </a:r>
                      <a:endParaRPr lang="en-AU" dirty="0"/>
                    </a:p>
                  </a:txBody>
                  <a:tcPr/>
                </a:tc>
              </a:tr>
              <a:tr h="252616">
                <a:tc>
                  <a:txBody>
                    <a:bodyPr/>
                    <a:lstStyle/>
                    <a:p>
                      <a:r>
                        <a:rPr lang="en-AU" dirty="0" smtClean="0"/>
                        <a:t>Lower-order thinking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Higher-order thinking 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70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How do I transform my sentences into author/reader statements: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Author statements usually start with the </a:t>
            </a:r>
            <a:r>
              <a:rPr lang="en-AU" dirty="0" smtClean="0">
                <a:solidFill>
                  <a:srgbClr val="FF0000"/>
                </a:solidFill>
              </a:rPr>
              <a:t>author’s name</a:t>
            </a:r>
            <a:r>
              <a:rPr lang="en-AU" dirty="0" smtClean="0"/>
              <a:t>, followed by a </a:t>
            </a:r>
            <a:r>
              <a:rPr lang="en-AU" dirty="0" smtClean="0">
                <a:solidFill>
                  <a:srgbClr val="00B050"/>
                </a:solidFill>
              </a:rPr>
              <a:t>verb/s describing </a:t>
            </a:r>
            <a:r>
              <a:rPr lang="en-AU" dirty="0" smtClean="0">
                <a:solidFill>
                  <a:srgbClr val="7030A0"/>
                </a:solidFill>
              </a:rPr>
              <a:t>what the author is </a:t>
            </a:r>
            <a:r>
              <a:rPr lang="en-AU" i="1" dirty="0" smtClean="0">
                <a:solidFill>
                  <a:srgbClr val="7030A0"/>
                </a:solidFill>
              </a:rPr>
              <a:t>doing</a:t>
            </a:r>
            <a:r>
              <a:rPr lang="en-AU" dirty="0" smtClean="0"/>
              <a:t>:</a:t>
            </a:r>
          </a:p>
          <a:p>
            <a:pPr marL="0" indent="0">
              <a:buNone/>
            </a:pPr>
            <a:endParaRPr lang="en-AU" i="1" dirty="0" smtClean="0"/>
          </a:p>
          <a:p>
            <a:pPr marL="0" indent="0">
              <a:buNone/>
            </a:pPr>
            <a:r>
              <a:rPr lang="en-AU" dirty="0" err="1" smtClean="0"/>
              <a:t>Eg</a:t>
            </a:r>
            <a:r>
              <a:rPr lang="en-AU" dirty="0" smtClean="0"/>
              <a:t>: ‘</a:t>
            </a:r>
            <a:r>
              <a:rPr lang="en-AU" dirty="0" smtClean="0">
                <a:solidFill>
                  <a:srgbClr val="FF0000"/>
                </a:solidFill>
              </a:rPr>
              <a:t>Harwood’s</a:t>
            </a:r>
            <a:r>
              <a:rPr lang="en-AU" dirty="0" smtClean="0"/>
              <a:t> </a:t>
            </a:r>
            <a:r>
              <a:rPr lang="en-AU" dirty="0" smtClean="0">
                <a:solidFill>
                  <a:srgbClr val="00B050"/>
                </a:solidFill>
              </a:rPr>
              <a:t>use of </a:t>
            </a:r>
            <a:r>
              <a:rPr lang="en-AU" dirty="0" smtClean="0"/>
              <a:t>pseudonyms, masks and disguises </a:t>
            </a:r>
            <a:r>
              <a:rPr lang="en-AU" dirty="0" smtClean="0">
                <a:solidFill>
                  <a:srgbClr val="00B050"/>
                </a:solidFill>
              </a:rPr>
              <a:t>highlights</a:t>
            </a:r>
            <a:r>
              <a:rPr lang="en-AU" dirty="0" smtClean="0"/>
              <a:t> </a:t>
            </a:r>
            <a:r>
              <a:rPr lang="en-AU" dirty="0" smtClean="0">
                <a:solidFill>
                  <a:srgbClr val="7030A0"/>
                </a:solidFill>
              </a:rPr>
              <a:t>the nature of perspective in interpretation’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To transform your sentences, simply begin your sentence with the author’s name, followed by a verb, followed by what the author is attempting to do/achieve with their writing </a:t>
            </a:r>
          </a:p>
        </p:txBody>
      </p:sp>
    </p:spTree>
    <p:extLst>
      <p:ext uri="{BB962C8B-B14F-4D97-AF65-F5344CB8AC3E}">
        <p14:creationId xmlns:p14="http://schemas.microsoft.com/office/powerpoint/2010/main" val="269935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Reader statements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Reader statements typically start with the words ‘</a:t>
            </a:r>
            <a:r>
              <a:rPr lang="en-AU" dirty="0">
                <a:solidFill>
                  <a:srgbClr val="FF0000"/>
                </a:solidFill>
              </a:rPr>
              <a:t>Readers’</a:t>
            </a:r>
            <a:r>
              <a:rPr lang="en-AU" dirty="0"/>
              <a:t> or ‘</a:t>
            </a:r>
            <a:r>
              <a:rPr lang="en-AU" dirty="0">
                <a:solidFill>
                  <a:srgbClr val="FF0000"/>
                </a:solidFill>
              </a:rPr>
              <a:t>The audience’, </a:t>
            </a:r>
            <a:r>
              <a:rPr lang="en-AU" dirty="0"/>
              <a:t>followed by a </a:t>
            </a:r>
            <a:r>
              <a:rPr lang="en-AU" dirty="0">
                <a:solidFill>
                  <a:srgbClr val="00B050"/>
                </a:solidFill>
              </a:rPr>
              <a:t>verb/s describing </a:t>
            </a:r>
            <a:r>
              <a:rPr lang="en-AU" dirty="0">
                <a:solidFill>
                  <a:srgbClr val="7030A0"/>
                </a:solidFill>
              </a:rPr>
              <a:t>the effects on readers</a:t>
            </a:r>
            <a:r>
              <a:rPr lang="en-AU" dirty="0"/>
              <a:t>: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 err="1" smtClean="0"/>
              <a:t>Eg</a:t>
            </a:r>
            <a:r>
              <a:rPr lang="en-AU" dirty="0" smtClean="0"/>
              <a:t>: ‘</a:t>
            </a:r>
            <a:r>
              <a:rPr lang="en-AU" dirty="0" smtClean="0">
                <a:solidFill>
                  <a:srgbClr val="FF0000"/>
                </a:solidFill>
              </a:rPr>
              <a:t>Audiences</a:t>
            </a:r>
            <a:r>
              <a:rPr lang="en-AU" dirty="0" smtClean="0"/>
              <a:t> are </a:t>
            </a:r>
            <a:r>
              <a:rPr lang="en-AU" dirty="0" smtClean="0">
                <a:solidFill>
                  <a:srgbClr val="00B050"/>
                </a:solidFill>
              </a:rPr>
              <a:t>positioned to </a:t>
            </a:r>
            <a:r>
              <a:rPr lang="en-AU" dirty="0" smtClean="0">
                <a:solidFill>
                  <a:srgbClr val="7030A0"/>
                </a:solidFill>
              </a:rPr>
              <a:t>immerse themselves in the unfamiliar world of each character, </a:t>
            </a:r>
            <a:r>
              <a:rPr lang="en-AU" dirty="0" smtClean="0"/>
              <a:t>reinforcing the chaotic sense of displacement they experience throughout the play.’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To transform your sentences, simply </a:t>
            </a:r>
            <a:r>
              <a:rPr lang="en-AU" dirty="0"/>
              <a:t>begin your sentence with the </a:t>
            </a:r>
            <a:r>
              <a:rPr lang="en-AU" dirty="0" smtClean="0"/>
              <a:t>words ‘Readers’ or ‘The audience’ followed </a:t>
            </a:r>
            <a:r>
              <a:rPr lang="en-AU" dirty="0"/>
              <a:t>by a verb, followed by </a:t>
            </a:r>
            <a:r>
              <a:rPr lang="en-AU" dirty="0" smtClean="0"/>
              <a:t>what specific effect the writing has on readers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1402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Mixing it up: Using prepositions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/>
              <a:t>Alternatively, each of these statements can start with a </a:t>
            </a:r>
            <a:r>
              <a:rPr lang="en-AU" dirty="0">
                <a:solidFill>
                  <a:schemeClr val="accent1">
                    <a:lumMod val="75000"/>
                  </a:schemeClr>
                </a:solidFill>
              </a:rPr>
              <a:t>preposition</a:t>
            </a:r>
            <a:r>
              <a:rPr lang="en-AU" dirty="0"/>
              <a:t> (</a:t>
            </a:r>
            <a:r>
              <a:rPr lang="en-AU" dirty="0" err="1"/>
              <a:t>eg</a:t>
            </a:r>
            <a:r>
              <a:rPr lang="en-AU" dirty="0"/>
              <a:t>: A word indicating place </a:t>
            </a:r>
            <a:r>
              <a:rPr lang="en-AU" dirty="0" smtClean="0"/>
              <a:t>or a relationship between two words, such </a:t>
            </a:r>
            <a:r>
              <a:rPr lang="en-AU" dirty="0"/>
              <a:t>as “in”, “throughout”, </a:t>
            </a:r>
            <a:r>
              <a:rPr lang="en-AU" dirty="0" smtClean="0"/>
              <a:t>“by”, “through</a:t>
            </a:r>
            <a:r>
              <a:rPr lang="en-AU" dirty="0"/>
              <a:t>”) followed by a phrase about the </a:t>
            </a:r>
            <a:r>
              <a:rPr lang="en-AU" dirty="0" smtClean="0"/>
              <a:t>author/readers:</a:t>
            </a: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err="1" smtClean="0"/>
              <a:t>Eg</a:t>
            </a:r>
            <a:r>
              <a:rPr lang="en-AU" dirty="0" smtClean="0"/>
              <a:t>: ‘</a:t>
            </a:r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Through</a:t>
            </a:r>
            <a:r>
              <a:rPr lang="en-AU" dirty="0" smtClean="0"/>
              <a:t> </a:t>
            </a:r>
            <a:r>
              <a:rPr lang="en-AU" dirty="0"/>
              <a:t>representing Daisy as self-serving </a:t>
            </a:r>
            <a:r>
              <a:rPr lang="en-AU" dirty="0" smtClean="0"/>
              <a:t>and superficial, </a:t>
            </a:r>
            <a:r>
              <a:rPr lang="en-AU" dirty="0"/>
              <a:t>Fitzgerald critiques </a:t>
            </a:r>
            <a:r>
              <a:rPr lang="en-AU" dirty="0" smtClean="0"/>
              <a:t>the materialism and destructive tendencies of affluence in 1920s US society’ </a:t>
            </a: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‘</a:t>
            </a:r>
            <a:r>
              <a:rPr lang="en-AU" dirty="0" smtClean="0">
                <a:solidFill>
                  <a:schemeClr val="accent1">
                    <a:lumMod val="75000"/>
                  </a:schemeClr>
                </a:solidFill>
              </a:rPr>
              <a:t>By</a:t>
            </a:r>
            <a:r>
              <a:rPr lang="en-AU" dirty="0" smtClean="0"/>
              <a:t> imbuing the poem ‘Iris’ with religious symbolism such as “the ark” which “sail[s]” across the seas “wave after wave”, Harwood’s imagery is reminiscent of Noah’s Ark, leaving readers with a sense of moral salvation’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Feel free to mix it up!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4980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Some useful ‘author statement’ verbs:</a:t>
            </a:r>
            <a:endParaRPr lang="en-AU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22369242"/>
              </p:ext>
            </p:extLst>
          </p:nvPr>
        </p:nvGraphicFramePr>
        <p:xfrm>
          <a:off x="467544" y="1772816"/>
          <a:ext cx="74676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Author</a:t>
                      </a:r>
                      <a:r>
                        <a:rPr lang="en-AU" baseline="0" dirty="0" smtClean="0"/>
                        <a:t> verbs </a:t>
                      </a:r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Conveys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Underscores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Engulfs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Imbues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Exemplifies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Portrays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Suggests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Illustrates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Foreshadows 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Connotes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Elucidates by way of…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Dissects</a:t>
                      </a:r>
                      <a:r>
                        <a:rPr lang="en-AU" baseline="0" dirty="0" smtClean="0"/>
                        <a:t> 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Illustrates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Establishes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Symbolises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Captures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Condemns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Perpetuates 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Reinforces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Endorses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Reveals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Evinces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Explores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Engenders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Creates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Celebrates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Challenges</a:t>
                      </a:r>
                      <a:r>
                        <a:rPr lang="en-AU" baseline="0" dirty="0" smtClean="0"/>
                        <a:t> 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Serves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Laments</a:t>
                      </a:r>
                      <a:r>
                        <a:rPr lang="en-AU" baseline="0" dirty="0" smtClean="0"/>
                        <a:t>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Confirms</a:t>
                      </a:r>
                      <a:r>
                        <a:rPr lang="en-AU" baseline="0" dirty="0" smtClean="0"/>
                        <a:t> 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0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766755"/>
          </a:xfrm>
        </p:spPr>
        <p:txBody>
          <a:bodyPr>
            <a:normAutofit/>
          </a:bodyPr>
          <a:lstStyle/>
          <a:p>
            <a:r>
              <a:rPr lang="en-AU" b="1" dirty="0" smtClean="0"/>
              <a:t>Some useful ‘reader statement’ verbs </a:t>
            </a:r>
            <a:endParaRPr lang="en-AU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20692017"/>
              </p:ext>
            </p:extLst>
          </p:nvPr>
        </p:nvGraphicFramePr>
        <p:xfrm>
          <a:off x="179512" y="1124744"/>
          <a:ext cx="8568952" cy="5567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238"/>
                <a:gridCol w="2142238"/>
                <a:gridCol w="2142238"/>
                <a:gridCol w="2142238"/>
              </a:tblGrid>
              <a:tr h="341876">
                <a:tc gridSpan="4"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Reader verbs</a:t>
                      </a:r>
                      <a:endParaRPr lang="en-A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/>
                </a:tc>
              </a:tr>
              <a:tr h="341876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Manoeuvred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Observe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Succumb</a:t>
                      </a:r>
                      <a:r>
                        <a:rPr lang="en-AU" sz="1600" baseline="0" dirty="0" smtClean="0"/>
                        <a:t> to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Interpret </a:t>
                      </a:r>
                      <a:endParaRPr lang="en-AU" sz="1600" dirty="0"/>
                    </a:p>
                  </a:txBody>
                  <a:tcPr/>
                </a:tc>
              </a:tr>
              <a:tr h="598284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Positioned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…are confronted with…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Positioned to 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Discover</a:t>
                      </a:r>
                      <a:endParaRPr lang="en-AU" sz="1600" dirty="0"/>
                    </a:p>
                  </a:txBody>
                  <a:tcPr/>
                </a:tc>
              </a:tr>
              <a:tr h="854691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Encouraged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Form connections</a:t>
                      </a:r>
                      <a:r>
                        <a:rPr lang="en-AU" sz="1600" baseline="0" dirty="0" smtClean="0"/>
                        <a:t> between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Come</a:t>
                      </a:r>
                      <a:r>
                        <a:rPr lang="en-AU" sz="1600" baseline="0" dirty="0" smtClean="0"/>
                        <a:t> to the dawning realisation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…are invited to …</a:t>
                      </a:r>
                      <a:endParaRPr lang="en-AU" sz="1600" dirty="0"/>
                    </a:p>
                  </a:txBody>
                  <a:tcPr/>
                </a:tc>
              </a:tr>
              <a:tr h="341876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Solidify</a:t>
                      </a:r>
                      <a:r>
                        <a:rPr lang="en-AU" sz="1600" baseline="0" dirty="0" smtClean="0"/>
                        <a:t> 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Dislocate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Feel 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Condemn…</a:t>
                      </a:r>
                      <a:endParaRPr lang="en-AU" sz="1600" dirty="0"/>
                    </a:p>
                  </a:txBody>
                  <a:tcPr/>
                </a:tc>
              </a:tr>
              <a:tr h="341876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Connect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Disassociate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Ponder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…are</a:t>
                      </a:r>
                      <a:r>
                        <a:rPr lang="en-AU" sz="1600" baseline="0" dirty="0" smtClean="0"/>
                        <a:t> led to…</a:t>
                      </a:r>
                      <a:endParaRPr lang="en-AU" sz="1600" dirty="0"/>
                    </a:p>
                  </a:txBody>
                  <a:tcPr/>
                </a:tc>
              </a:tr>
              <a:tr h="598284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Reconsider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Prompting a visceral</a:t>
                      </a:r>
                      <a:r>
                        <a:rPr lang="en-AU" sz="1600" baseline="0" dirty="0" smtClean="0"/>
                        <a:t> response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Strikes a</a:t>
                      </a:r>
                      <a:r>
                        <a:rPr lang="en-AU" sz="1600" baseline="0" dirty="0" smtClean="0"/>
                        <a:t> sense of…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Differentiate between… </a:t>
                      </a:r>
                      <a:endParaRPr lang="en-AU" sz="1600" dirty="0"/>
                    </a:p>
                  </a:txBody>
                  <a:tcPr/>
                </a:tc>
              </a:tr>
              <a:tr h="598284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Discern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Revisit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Draw parallels between 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Re-evaluate</a:t>
                      </a:r>
                      <a:endParaRPr lang="en-AU" sz="1600" dirty="0"/>
                    </a:p>
                  </a:txBody>
                  <a:tcPr/>
                </a:tc>
              </a:tr>
              <a:tr h="353858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…are left</a:t>
                      </a:r>
                      <a:r>
                        <a:rPr lang="en-AU" sz="1600" baseline="0" dirty="0" smtClean="0"/>
                        <a:t> with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Empathise with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…reminiscent of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Question </a:t>
                      </a:r>
                      <a:endParaRPr lang="en-AU" sz="1600" dirty="0"/>
                    </a:p>
                  </a:txBody>
                  <a:tcPr/>
                </a:tc>
              </a:tr>
              <a:tr h="598284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Witness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Peer through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Builds</a:t>
                      </a:r>
                      <a:r>
                        <a:rPr lang="en-AU" sz="1600" baseline="0" dirty="0" smtClean="0"/>
                        <a:t> hope/tension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Admire </a:t>
                      </a:r>
                      <a:endParaRPr lang="en-AU" sz="1600" dirty="0"/>
                    </a:p>
                  </a:txBody>
                  <a:tcPr/>
                </a:tc>
              </a:tr>
              <a:tr h="598284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Obtain a</a:t>
                      </a:r>
                      <a:r>
                        <a:rPr lang="en-AU" sz="1600" baseline="0" dirty="0" smtClean="0"/>
                        <a:t> sense of…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Transfer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Revile 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Esteem </a:t>
                      </a:r>
                      <a:endParaRPr lang="en-A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09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Some sentence starters…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i="1" dirty="0"/>
              <a:t>Through the character of....</a:t>
            </a:r>
            <a:r>
              <a:rPr lang="en-AU" i="1" dirty="0" smtClean="0"/>
              <a:t>the author/director</a:t>
            </a:r>
            <a:r>
              <a:rPr lang="en-AU" i="1" dirty="0"/>
              <a:t>...challenges the </a:t>
            </a:r>
            <a:r>
              <a:rPr lang="en-AU" i="1" dirty="0" smtClean="0"/>
              <a:t>idea/notion/ belief </a:t>
            </a:r>
            <a:r>
              <a:rPr lang="en-AU" i="1" dirty="0"/>
              <a:t>that</a:t>
            </a:r>
            <a:r>
              <a:rPr lang="en-AU" i="1" dirty="0" smtClean="0"/>
              <a:t>....</a:t>
            </a:r>
          </a:p>
          <a:p>
            <a:endParaRPr lang="en-AU" i="1" dirty="0"/>
          </a:p>
          <a:p>
            <a:r>
              <a:rPr lang="en-AU" i="1" dirty="0" smtClean="0"/>
              <a:t>By portraying [character/setting] as ….., [author] creates the sense that…</a:t>
            </a:r>
          </a:p>
          <a:p>
            <a:endParaRPr lang="en-AU" i="1" dirty="0"/>
          </a:p>
          <a:p>
            <a:r>
              <a:rPr lang="en-AU" i="1" dirty="0"/>
              <a:t>*In the world of the text....the </a:t>
            </a:r>
            <a:r>
              <a:rPr lang="en-AU" i="1" dirty="0" smtClean="0"/>
              <a:t>author/director </a:t>
            </a:r>
            <a:r>
              <a:rPr lang="en-AU" i="1" dirty="0"/>
              <a:t>represents a society </a:t>
            </a:r>
            <a:r>
              <a:rPr lang="en-AU" i="1" dirty="0" smtClean="0"/>
              <a:t>that believes/accepts/values....</a:t>
            </a:r>
          </a:p>
          <a:p>
            <a:endParaRPr lang="en-AU" i="1" dirty="0"/>
          </a:p>
          <a:p>
            <a:r>
              <a:rPr lang="en-AU" i="1" dirty="0" smtClean="0"/>
              <a:t>Through the portrayal of … as…, readers are encouraged to draw parallels between…</a:t>
            </a:r>
          </a:p>
          <a:p>
            <a:endParaRPr lang="en-AU" i="1" dirty="0" smtClean="0"/>
          </a:p>
          <a:p>
            <a:r>
              <a:rPr lang="en-AU" i="1" dirty="0" smtClean="0"/>
              <a:t>During [scene], the audience comes to the dawning realisation that…through…</a:t>
            </a:r>
            <a:endParaRPr lang="en-AU" i="1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5758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2837</TotalTime>
  <Words>634</Words>
  <Application>Microsoft Office PowerPoint</Application>
  <PresentationFormat>On-screen Show (4:3)</PresentationFormat>
  <Paragraphs>132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Writing Fluently </vt:lpstr>
      <vt:lpstr>Spot the difference:</vt:lpstr>
      <vt:lpstr>Key differences </vt:lpstr>
      <vt:lpstr>How do I transform my sentences into author/reader statements:</vt:lpstr>
      <vt:lpstr>Reader statements</vt:lpstr>
      <vt:lpstr>Mixing it up: Using prepositions </vt:lpstr>
      <vt:lpstr>Some useful ‘author statement’ verbs:</vt:lpstr>
      <vt:lpstr>Some useful ‘reader statement’ verbs </vt:lpstr>
      <vt:lpstr>Some sentence starters…</vt:lpstr>
    </vt:vector>
  </TitlesOfParts>
  <Company>DEECD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Fluently</dc:title>
  <dc:creator>Nicole Marie</dc:creator>
  <cp:lastModifiedBy>Nicole Marie</cp:lastModifiedBy>
  <cp:revision>19</cp:revision>
  <dcterms:created xsi:type="dcterms:W3CDTF">2016-01-12T13:44:12Z</dcterms:created>
  <dcterms:modified xsi:type="dcterms:W3CDTF">2016-01-14T13:02:02Z</dcterms:modified>
</cp:coreProperties>
</file>